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7" r:id="rId2"/>
    <p:sldId id="258" r:id="rId3"/>
    <p:sldId id="259" r:id="rId4"/>
    <p:sldId id="333" r:id="rId5"/>
    <p:sldId id="316" r:id="rId6"/>
    <p:sldId id="334" r:id="rId7"/>
    <p:sldId id="320"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48" r:id="rId22"/>
    <p:sldId id="349"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66" d="100"/>
          <a:sy n="66" d="100"/>
        </p:scale>
        <p:origin x="-114" y="-912"/>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5" Type="http://schemas.openxmlformats.org/officeDocument/2006/relationships/image" Target="../media/image7.wmf"/><Relationship Id="rId4"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40.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2/13/2017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2/13/2017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xmlns=""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24.bin"/><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notesSlide" Target="../notesSlides/notesSlide20.xml"/><Relationship Id="rId7" Type="http://schemas.openxmlformats.org/officeDocument/2006/relationships/oleObject" Target="../embeddings/oleObject28.bin"/><Relationship Id="rId12"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7.bin"/><Relationship Id="rId11" Type="http://schemas.openxmlformats.org/officeDocument/2006/relationships/oleObject" Target="../embeddings/oleObject32.bin"/><Relationship Id="rId5" Type="http://schemas.openxmlformats.org/officeDocument/2006/relationships/image" Target="../media/image36.png"/><Relationship Id="rId10" Type="http://schemas.openxmlformats.org/officeDocument/2006/relationships/oleObject" Target="../embeddings/oleObject31.bin"/><Relationship Id="rId4" Type="http://schemas.openxmlformats.org/officeDocument/2006/relationships/image" Target="../media/image2.png"/><Relationship Id="rId9" Type="http://schemas.openxmlformats.org/officeDocument/2006/relationships/oleObject" Target="../embeddings/oleObject30.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notesSlide" Target="../notesSlides/notesSlide21.xml"/><Relationship Id="rId7"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35.bin"/><Relationship Id="rId11" Type="http://schemas.openxmlformats.org/officeDocument/2006/relationships/oleObject" Target="../embeddings/oleObject40.bin"/><Relationship Id="rId5" Type="http://schemas.openxmlformats.org/officeDocument/2006/relationships/oleObject" Target="../embeddings/oleObject34.bin"/><Relationship Id="rId10" Type="http://schemas.openxmlformats.org/officeDocument/2006/relationships/oleObject" Target="../embeddings/oleObject39.bin"/><Relationship Id="rId4" Type="http://schemas.openxmlformats.org/officeDocument/2006/relationships/image" Target="../media/image2.png"/><Relationship Id="rId9" Type="http://schemas.openxmlformats.org/officeDocument/2006/relationships/oleObject" Target="../embeddings/oleObject38.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2.png"/><Relationship Id="rId9"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Measures of Central Tendency and Dispersion</a:t>
            </a:r>
            <a:endParaRPr lang="en-US" dirty="0"/>
          </a:p>
        </p:txBody>
      </p:sp>
      <p:sp>
        <p:nvSpPr>
          <p:cNvPr id="3" name="Subtitle 2"/>
          <p:cNvSpPr>
            <a:spLocks noGrp="1"/>
          </p:cNvSpPr>
          <p:nvPr>
            <p:ph type="subTitle" idx="1"/>
          </p:nvPr>
        </p:nvSpPr>
        <p:spPr/>
        <p:txBody>
          <a:bodyPr/>
          <a:lstStyle/>
          <a:p>
            <a:r>
              <a:rPr lang="en-US" dirty="0" smtClean="0"/>
              <a:t>Unit 12 Lesson 3</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461665"/>
          </a:xfrm>
          <a:prstGeom prst="rect">
            <a:avLst/>
          </a:prstGeom>
          <a:noFill/>
        </p:spPr>
        <p:txBody>
          <a:bodyPr wrap="square" rtlCol="0">
            <a:spAutoFit/>
          </a:bodyPr>
          <a:lstStyle/>
          <a:p>
            <a:r>
              <a:rPr lang="en-US" sz="2400" b="1" dirty="0" smtClean="0">
                <a:solidFill>
                  <a:srgbClr val="0070C0"/>
                </a:solidFill>
              </a:rPr>
              <a:t>Sample Problem 2:</a:t>
            </a:r>
            <a:r>
              <a:rPr lang="en-US" sz="2400" dirty="0" smtClean="0">
                <a:solidFill>
                  <a:srgbClr val="0070C0"/>
                </a:solidFill>
              </a:rPr>
              <a:t> </a:t>
            </a:r>
            <a:r>
              <a:rPr lang="en-US" sz="2400" dirty="0" smtClean="0"/>
              <a:t>Solve  problems involving median.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457200" y="971550"/>
            <a:ext cx="8001000" cy="830997"/>
          </a:xfrm>
          <a:prstGeom prst="rect">
            <a:avLst/>
          </a:prstGeom>
          <a:noFill/>
        </p:spPr>
        <p:txBody>
          <a:bodyPr wrap="square" rtlCol="0">
            <a:spAutoFit/>
          </a:bodyPr>
          <a:lstStyle/>
          <a:p>
            <a:pPr algn="just"/>
            <a:r>
              <a:rPr lang="en-US" sz="2400" dirty="0" smtClean="0"/>
              <a:t>3. Find the median score of sophomore students in Chemistry quiz. 12, 34, 23, 14, 16, 33, 41, 35, 10, 45,25,24, 50</a:t>
            </a:r>
          </a:p>
        </p:txBody>
      </p:sp>
      <p:sp>
        <p:nvSpPr>
          <p:cNvPr id="12" name="TextBox 11"/>
          <p:cNvSpPr txBox="1"/>
          <p:nvPr/>
        </p:nvSpPr>
        <p:spPr>
          <a:xfrm>
            <a:off x="228600" y="1809750"/>
            <a:ext cx="1447800" cy="461665"/>
          </a:xfrm>
          <a:prstGeom prst="rect">
            <a:avLst/>
          </a:prstGeom>
          <a:noFill/>
        </p:spPr>
        <p:txBody>
          <a:bodyPr wrap="square" rtlCol="0">
            <a:spAutoFit/>
          </a:bodyPr>
          <a:lstStyle/>
          <a:p>
            <a:r>
              <a:rPr lang="en-US" sz="2400" dirty="0" smtClean="0"/>
              <a:t>Solution:</a:t>
            </a:r>
            <a:endParaRPr lang="en-US" dirty="0"/>
          </a:p>
        </p:txBody>
      </p:sp>
      <p:sp>
        <p:nvSpPr>
          <p:cNvPr id="13" name="TextBox 12"/>
          <p:cNvSpPr txBox="1"/>
          <p:nvPr/>
        </p:nvSpPr>
        <p:spPr>
          <a:xfrm>
            <a:off x="609600" y="2266950"/>
            <a:ext cx="7848600" cy="830997"/>
          </a:xfrm>
          <a:prstGeom prst="rect">
            <a:avLst/>
          </a:prstGeom>
          <a:noFill/>
        </p:spPr>
        <p:txBody>
          <a:bodyPr wrap="square" rtlCol="0">
            <a:spAutoFit/>
          </a:bodyPr>
          <a:lstStyle/>
          <a:p>
            <a:pPr algn="just"/>
            <a:r>
              <a:rPr lang="en-US" sz="2400" dirty="0" smtClean="0"/>
              <a:t>Write the observations in ascending order. </a:t>
            </a:r>
          </a:p>
          <a:p>
            <a:pPr algn="just"/>
            <a:r>
              <a:rPr lang="en-US" sz="2400" dirty="0" smtClean="0"/>
              <a:t>10, 12, 14, 16, 23, 24, 25, 33, 34, 35, 41, 45, 50</a:t>
            </a:r>
          </a:p>
        </p:txBody>
      </p:sp>
      <p:sp>
        <p:nvSpPr>
          <p:cNvPr id="14" name="Oval 13"/>
          <p:cNvSpPr/>
          <p:nvPr/>
        </p:nvSpPr>
        <p:spPr>
          <a:xfrm>
            <a:off x="3276600" y="2647950"/>
            <a:ext cx="5334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85800" y="3333750"/>
            <a:ext cx="4038600" cy="461665"/>
          </a:xfrm>
          <a:prstGeom prst="rect">
            <a:avLst/>
          </a:prstGeom>
          <a:noFill/>
        </p:spPr>
        <p:txBody>
          <a:bodyPr wrap="square" rtlCol="0">
            <a:spAutoFit/>
          </a:bodyPr>
          <a:lstStyle/>
          <a:p>
            <a:r>
              <a:rPr lang="en-US" sz="2400" dirty="0" smtClean="0"/>
              <a:t>Thus, the median score is 25</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P spid="13" grpId="0"/>
      <p:bldP spid="14"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461665"/>
          </a:xfrm>
          <a:prstGeom prst="rect">
            <a:avLst/>
          </a:prstGeom>
          <a:noFill/>
        </p:spPr>
        <p:txBody>
          <a:bodyPr wrap="square" rtlCol="0">
            <a:spAutoFit/>
          </a:bodyPr>
          <a:lstStyle/>
          <a:p>
            <a:r>
              <a:rPr lang="en-US" sz="2400" b="1" dirty="0" smtClean="0">
                <a:solidFill>
                  <a:srgbClr val="0070C0"/>
                </a:solidFill>
              </a:rPr>
              <a:t>Sample Problem 2:</a:t>
            </a:r>
            <a:r>
              <a:rPr lang="en-US" sz="2400" dirty="0" smtClean="0">
                <a:solidFill>
                  <a:srgbClr val="0070C0"/>
                </a:solidFill>
              </a:rPr>
              <a:t> </a:t>
            </a:r>
            <a:r>
              <a:rPr lang="en-US" sz="2400" dirty="0" smtClean="0"/>
              <a:t>Solve  problems involving median.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457200" y="971550"/>
            <a:ext cx="8001000" cy="1200329"/>
          </a:xfrm>
          <a:prstGeom prst="rect">
            <a:avLst/>
          </a:prstGeom>
          <a:noFill/>
        </p:spPr>
        <p:txBody>
          <a:bodyPr wrap="square" rtlCol="0">
            <a:spAutoFit/>
          </a:bodyPr>
          <a:lstStyle/>
          <a:p>
            <a:r>
              <a:rPr lang="en-US" sz="2400" dirty="0" smtClean="0"/>
              <a:t>4. The ages of the patients at the pediatric ward of hospital X are 10, 2, 5, 6, 5, 8, 9, and 9. Find the median of the patient's ages.</a:t>
            </a:r>
            <a:endParaRPr lang="en-US" sz="2400" dirty="0"/>
          </a:p>
        </p:txBody>
      </p:sp>
      <p:sp>
        <p:nvSpPr>
          <p:cNvPr id="12" name="TextBox 11"/>
          <p:cNvSpPr txBox="1"/>
          <p:nvPr/>
        </p:nvSpPr>
        <p:spPr>
          <a:xfrm>
            <a:off x="228600" y="2186285"/>
            <a:ext cx="1447800" cy="461665"/>
          </a:xfrm>
          <a:prstGeom prst="rect">
            <a:avLst/>
          </a:prstGeom>
          <a:noFill/>
        </p:spPr>
        <p:txBody>
          <a:bodyPr wrap="square" rtlCol="0">
            <a:spAutoFit/>
          </a:bodyPr>
          <a:lstStyle/>
          <a:p>
            <a:r>
              <a:rPr lang="en-US" sz="2400" dirty="0" smtClean="0"/>
              <a:t>Solution:</a:t>
            </a:r>
            <a:endParaRPr lang="en-US" dirty="0"/>
          </a:p>
        </p:txBody>
      </p:sp>
      <p:sp>
        <p:nvSpPr>
          <p:cNvPr id="13" name="TextBox 12"/>
          <p:cNvSpPr txBox="1"/>
          <p:nvPr/>
        </p:nvSpPr>
        <p:spPr>
          <a:xfrm>
            <a:off x="609600" y="2719685"/>
            <a:ext cx="7848600" cy="830997"/>
          </a:xfrm>
          <a:prstGeom prst="rect">
            <a:avLst/>
          </a:prstGeom>
          <a:noFill/>
        </p:spPr>
        <p:txBody>
          <a:bodyPr wrap="square" rtlCol="0">
            <a:spAutoFit/>
          </a:bodyPr>
          <a:lstStyle/>
          <a:p>
            <a:r>
              <a:rPr lang="en-US" sz="2400" dirty="0" smtClean="0"/>
              <a:t>Write the ages in ascending order.</a:t>
            </a:r>
          </a:p>
          <a:p>
            <a:r>
              <a:rPr lang="en-US" sz="2400" dirty="0" smtClean="0"/>
              <a:t>2, 5, 5, 6, 8, 9, 9, 10</a:t>
            </a:r>
            <a:endParaRPr lang="en-US" sz="2400" dirty="0"/>
          </a:p>
        </p:txBody>
      </p:sp>
      <p:sp>
        <p:nvSpPr>
          <p:cNvPr id="14" name="Oval 13"/>
          <p:cNvSpPr/>
          <p:nvPr/>
        </p:nvSpPr>
        <p:spPr>
          <a:xfrm>
            <a:off x="1447800" y="3163206"/>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09600" y="4476750"/>
            <a:ext cx="4038600" cy="461665"/>
          </a:xfrm>
          <a:prstGeom prst="rect">
            <a:avLst/>
          </a:prstGeom>
          <a:noFill/>
        </p:spPr>
        <p:txBody>
          <a:bodyPr wrap="square" rtlCol="0">
            <a:spAutoFit/>
          </a:bodyPr>
          <a:lstStyle/>
          <a:p>
            <a:r>
              <a:rPr lang="en-US" sz="2400" dirty="0" smtClean="0"/>
              <a:t>Thus, the median score is 7</a:t>
            </a:r>
          </a:p>
        </p:txBody>
      </p:sp>
      <p:sp>
        <p:nvSpPr>
          <p:cNvPr id="10" name="Oval 9"/>
          <p:cNvSpPr/>
          <p:nvPr/>
        </p:nvSpPr>
        <p:spPr>
          <a:xfrm>
            <a:off x="1767114" y="3170466"/>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99682" name="Object 2"/>
          <p:cNvGraphicFramePr>
            <a:graphicFrameLocks noChangeAspect="1"/>
          </p:cNvGraphicFramePr>
          <p:nvPr/>
        </p:nvGraphicFramePr>
        <p:xfrm>
          <a:off x="914399" y="3562350"/>
          <a:ext cx="1243781" cy="838200"/>
        </p:xfrm>
        <a:graphic>
          <a:graphicData uri="http://schemas.openxmlformats.org/presentationml/2006/ole">
            <p:oleObj spid="_x0000_s199682" name="Equation" r:id="rId5" imgW="583920" imgH="393480" progId="Equation.DSMT4">
              <p:embed/>
            </p:oleObj>
          </a:graphicData>
        </a:graphic>
      </p:graphicFrame>
      <p:graphicFrame>
        <p:nvGraphicFramePr>
          <p:cNvPr id="199683" name="Object 3"/>
          <p:cNvGraphicFramePr>
            <a:graphicFrameLocks noChangeAspect="1"/>
          </p:cNvGraphicFramePr>
          <p:nvPr/>
        </p:nvGraphicFramePr>
        <p:xfrm>
          <a:off x="2209800" y="3547836"/>
          <a:ext cx="914401" cy="914400"/>
        </p:xfrm>
        <a:graphic>
          <a:graphicData uri="http://schemas.openxmlformats.org/presentationml/2006/ole">
            <p:oleObj spid="_x0000_s199683" name="Equation" r:id="rId6" imgW="330120" imgH="393480" progId="Equation.DSMT4">
              <p:embed/>
            </p:oleObj>
          </a:graphicData>
        </a:graphic>
      </p:graphicFrame>
      <p:graphicFrame>
        <p:nvGraphicFramePr>
          <p:cNvPr id="199684" name="Object 4"/>
          <p:cNvGraphicFramePr>
            <a:graphicFrameLocks noChangeAspect="1"/>
          </p:cNvGraphicFramePr>
          <p:nvPr/>
        </p:nvGraphicFramePr>
        <p:xfrm>
          <a:off x="3189516" y="3714750"/>
          <a:ext cx="623033" cy="533400"/>
        </p:xfrm>
        <a:graphic>
          <a:graphicData uri="http://schemas.openxmlformats.org/presentationml/2006/ole">
            <p:oleObj spid="_x0000_s199684" name="Equation" r:id="rId7" imgW="241200" imgH="177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nodeType="clickEffect">
                                  <p:stCondLst>
                                    <p:cond delay="0"/>
                                  </p:stCondLst>
                                  <p:childTnLst>
                                    <p:set>
                                      <p:cBhvr>
                                        <p:cTn id="38" dur="1" fill="hold">
                                          <p:stCondLst>
                                            <p:cond delay="0"/>
                                          </p:stCondLst>
                                        </p:cTn>
                                        <p:tgtEl>
                                          <p:spTgt spid="199682"/>
                                        </p:tgtEl>
                                        <p:attrNameLst>
                                          <p:attrName>style.visibility</p:attrName>
                                        </p:attrNameLst>
                                      </p:cBhvr>
                                      <p:to>
                                        <p:strVal val="visible"/>
                                      </p:to>
                                    </p:set>
                                    <p:animEffect transition="in" filter="strips(downLeft)">
                                      <p:cBhvr>
                                        <p:cTn id="39" dur="500"/>
                                        <p:tgtEl>
                                          <p:spTgt spid="199682"/>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99683"/>
                                        </p:tgtEl>
                                        <p:attrNameLst>
                                          <p:attrName>style.visibility</p:attrName>
                                        </p:attrNameLst>
                                      </p:cBhvr>
                                      <p:to>
                                        <p:strVal val="visible"/>
                                      </p:to>
                                    </p:set>
                                    <p:animEffect transition="in" filter="strips(downLeft)">
                                      <p:cBhvr>
                                        <p:cTn id="44" dur="500"/>
                                        <p:tgtEl>
                                          <p:spTgt spid="199683"/>
                                        </p:tgtEl>
                                      </p:cBhvr>
                                    </p:animEffect>
                                  </p:childTnLst>
                                </p:cTn>
                              </p:par>
                              <p:par>
                                <p:cTn id="45" presetID="18" presetClass="entr" presetSubtype="12" fill="hold" nodeType="withEffect">
                                  <p:stCondLst>
                                    <p:cond delay="0"/>
                                  </p:stCondLst>
                                  <p:childTnLst>
                                    <p:set>
                                      <p:cBhvr>
                                        <p:cTn id="46" dur="1" fill="hold">
                                          <p:stCondLst>
                                            <p:cond delay="0"/>
                                          </p:stCondLst>
                                        </p:cTn>
                                        <p:tgtEl>
                                          <p:spTgt spid="199684"/>
                                        </p:tgtEl>
                                        <p:attrNameLst>
                                          <p:attrName>style.visibility</p:attrName>
                                        </p:attrNameLst>
                                      </p:cBhvr>
                                      <p:to>
                                        <p:strVal val="visible"/>
                                      </p:to>
                                    </p:set>
                                    <p:animEffect transition="in" filter="strips(downLeft)">
                                      <p:cBhvr>
                                        <p:cTn id="47" dur="500"/>
                                        <p:tgtEl>
                                          <p:spTgt spid="199684"/>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strips(downLeft)">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P spid="13" grpId="0"/>
      <p:bldP spid="14" grpId="0" animBg="1"/>
      <p:bldP spid="16"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1"/>
            <a:ext cx="8610600" cy="461665"/>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Solve problems involving mode.</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457200" y="971550"/>
            <a:ext cx="8001000" cy="1569660"/>
          </a:xfrm>
          <a:prstGeom prst="rect">
            <a:avLst/>
          </a:prstGeom>
          <a:noFill/>
        </p:spPr>
        <p:txBody>
          <a:bodyPr wrap="square" rtlCol="0">
            <a:spAutoFit/>
          </a:bodyPr>
          <a:lstStyle/>
          <a:p>
            <a:r>
              <a:rPr lang="en-US" sz="2400" dirty="0" smtClean="0"/>
              <a:t>5. What is the mode of the students' scores in a </a:t>
            </a:r>
            <a:r>
              <a:rPr lang="en-US" sz="2400" dirty="0" err="1" smtClean="0"/>
              <a:t>Statitics</a:t>
            </a:r>
            <a:r>
              <a:rPr lang="en-US" sz="2400" dirty="0" smtClean="0"/>
              <a:t> test?</a:t>
            </a:r>
          </a:p>
          <a:p>
            <a:r>
              <a:rPr lang="en-US" sz="2400" dirty="0" smtClean="0"/>
              <a:t>The scores as follows: 12, 13, 12, 11, 10, 20, 24, 25, 10, 22, 20, 13, 16, 18, 20, 20, 20, 20.</a:t>
            </a:r>
            <a:endParaRPr lang="en-US" sz="2400" dirty="0"/>
          </a:p>
        </p:txBody>
      </p:sp>
      <p:sp>
        <p:nvSpPr>
          <p:cNvPr id="12" name="TextBox 11"/>
          <p:cNvSpPr txBox="1"/>
          <p:nvPr/>
        </p:nvSpPr>
        <p:spPr>
          <a:xfrm>
            <a:off x="228600" y="2338685"/>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18" name="Table 17"/>
          <p:cNvGraphicFramePr>
            <a:graphicFrameLocks noGrp="1"/>
          </p:cNvGraphicFramePr>
          <p:nvPr/>
        </p:nvGraphicFramePr>
        <p:xfrm>
          <a:off x="1941288" y="2299608"/>
          <a:ext cx="2438400" cy="2682240"/>
        </p:xfrm>
        <a:graphic>
          <a:graphicData uri="http://schemas.openxmlformats.org/drawingml/2006/table">
            <a:tbl>
              <a:tblPr/>
              <a:tblGrid>
                <a:gridCol w="1219200"/>
                <a:gridCol w="1219200"/>
              </a:tblGrid>
              <a:tr h="235527">
                <a:tc>
                  <a:txBody>
                    <a:bodyPr/>
                    <a:lstStyle/>
                    <a:p>
                      <a:pPr marL="0" marR="0" algn="ctr">
                        <a:spcBef>
                          <a:spcPts val="0"/>
                        </a:spcBef>
                        <a:spcAft>
                          <a:spcPts val="0"/>
                        </a:spcAft>
                      </a:pPr>
                      <a:r>
                        <a:rPr lang="en-US" sz="1600" b="1" dirty="0">
                          <a:latin typeface="Cambria Math"/>
                          <a:ea typeface="Times New Roman"/>
                          <a:cs typeface="Times New Roman"/>
                        </a:rPr>
                        <a:t>Score</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Frequency</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dirty="0">
                          <a:latin typeface="Cambria Math"/>
                          <a:ea typeface="Times New Roman"/>
                          <a:cs typeface="Times New Roman"/>
                        </a:rPr>
                        <a:t>10</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2</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11</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1</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12</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2</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13</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2</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16</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1</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18</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600" b="1" dirty="0" smtClean="0">
                          <a:latin typeface="Cambria Math"/>
                          <a:ea typeface="Times New Roman"/>
                          <a:cs typeface="Times New Roman"/>
                        </a:rPr>
                        <a:t>1</a:t>
                      </a:r>
                      <a:r>
                        <a:rPr lang="en-US" sz="1600" b="1" dirty="0" smtClean="0">
                          <a:latin typeface="Calibri"/>
                          <a:cs typeface="Times New Roman"/>
                        </a:rPr>
                        <a:t> </a:t>
                      </a:r>
                      <a:endParaRPr lang="en-US" sz="1600" b="1"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20</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6</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22</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1</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24</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1</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527">
                <a:tc>
                  <a:txBody>
                    <a:bodyPr/>
                    <a:lstStyle/>
                    <a:p>
                      <a:pPr marL="0" marR="0" algn="ctr">
                        <a:spcBef>
                          <a:spcPts val="0"/>
                        </a:spcBef>
                        <a:spcAft>
                          <a:spcPts val="0"/>
                        </a:spcAft>
                      </a:pPr>
                      <a:r>
                        <a:rPr lang="en-US" sz="1600" b="1">
                          <a:latin typeface="Cambria Math"/>
                          <a:ea typeface="Times New Roman"/>
                          <a:cs typeface="Times New Roman"/>
                        </a:rPr>
                        <a:t>25</a:t>
                      </a:r>
                      <a:endParaRPr lang="en-US" sz="1600" b="1">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1</a:t>
                      </a:r>
                      <a:endParaRPr lang="en-US" sz="16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 name="Left Arrow 22"/>
          <p:cNvSpPr/>
          <p:nvPr/>
        </p:nvSpPr>
        <p:spPr>
          <a:xfrm>
            <a:off x="4191000" y="3790950"/>
            <a:ext cx="2971800" cy="685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Highest Frequency</a:t>
            </a:r>
            <a:endParaRPr lang="en-US" dirty="0"/>
          </a:p>
        </p:txBody>
      </p:sp>
      <p:sp>
        <p:nvSpPr>
          <p:cNvPr id="24" name="TextBox 23"/>
          <p:cNvSpPr txBox="1"/>
          <p:nvPr/>
        </p:nvSpPr>
        <p:spPr>
          <a:xfrm>
            <a:off x="4724400" y="2343150"/>
            <a:ext cx="3886200" cy="1323439"/>
          </a:xfrm>
          <a:prstGeom prst="rect">
            <a:avLst/>
          </a:prstGeom>
          <a:noFill/>
        </p:spPr>
        <p:txBody>
          <a:bodyPr wrap="square" rtlCol="0">
            <a:spAutoFit/>
          </a:bodyPr>
          <a:lstStyle/>
          <a:p>
            <a:pPr algn="just"/>
            <a:r>
              <a:rPr lang="en-US" sz="2000" dirty="0" smtClean="0"/>
              <a:t>Therefore, the mode is 20 since it is the observation or score that appeared the most number of times.</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trips(down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strips(downLeft)">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P spid="23"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416320"/>
          </a:xfrm>
          <a:prstGeom prst="rect">
            <a:avLst/>
          </a:prstGeom>
          <a:noFill/>
        </p:spPr>
        <p:txBody>
          <a:bodyPr wrap="square" rtlCol="0">
            <a:spAutoFit/>
          </a:bodyPr>
          <a:lstStyle/>
          <a:p>
            <a:r>
              <a:rPr lang="en-US" sz="2400" dirty="0" smtClean="0"/>
              <a:t>The measure of dispersion will enable you to know how varied the observations are, whether there are extreme values in the distribution, or whether the values are very close to each other. If the measure of dispersion is zero, it means that there is no variation at all and that the dispersion are all alike, or homogeneous. Otherwise, they are heterogeneous. </a:t>
            </a:r>
          </a:p>
          <a:p>
            <a:endParaRPr lang="en-US" sz="2400" dirty="0" smtClean="0"/>
          </a:p>
          <a:p>
            <a:r>
              <a:rPr lang="en-US" sz="2400" dirty="0" smtClean="0"/>
              <a:t>The common measures of dispersion are range, variance and standard deviation.</a:t>
            </a:r>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1815882"/>
          </a:xfrm>
          <a:prstGeom prst="rect">
            <a:avLst/>
          </a:prstGeom>
          <a:noFill/>
        </p:spPr>
        <p:txBody>
          <a:bodyPr wrap="square" rtlCol="0">
            <a:spAutoFit/>
          </a:bodyPr>
          <a:lstStyle/>
          <a:p>
            <a:r>
              <a:rPr lang="en-US" sz="2800" b="1" dirty="0" smtClean="0"/>
              <a:t>Range</a:t>
            </a:r>
            <a:endParaRPr lang="en-US" sz="2800" dirty="0" smtClean="0"/>
          </a:p>
          <a:p>
            <a:r>
              <a:rPr lang="en-US" sz="2800" dirty="0" smtClean="0"/>
              <a:t>	The </a:t>
            </a:r>
            <a:r>
              <a:rPr lang="en-US" sz="2800" i="1" dirty="0" smtClean="0"/>
              <a:t>range</a:t>
            </a:r>
            <a:r>
              <a:rPr lang="en-US" sz="2800" dirty="0" smtClean="0"/>
              <a:t> is the simplest form of measuring the variation of a distribution. To get the range, subtract the lowest score or observation from the highest score.</a:t>
            </a:r>
            <a:endParaRPr lang="en-US" sz="2400" dirty="0" smtClean="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r>
              <a:rPr lang="en-US" sz="2800" b="1" dirty="0" smtClean="0"/>
              <a:t>Variance</a:t>
            </a:r>
            <a:endParaRPr lang="en-US" sz="2800" dirty="0" smtClean="0"/>
          </a:p>
          <a:p>
            <a:r>
              <a:rPr lang="en-US" sz="2800" i="1" dirty="0" smtClean="0"/>
              <a:t>	Variance</a:t>
            </a:r>
            <a:r>
              <a:rPr lang="en-US" sz="2800" dirty="0" smtClean="0"/>
              <a:t> is another measure of dispersion, which an use instead of range. The variance considers the deviation of each observation from the mean. To obtain the variance of a distribution, first, square the deviation from the mean of each raw score and add them together. Then divide the resulting sum by N or the total number of cases.</a:t>
            </a:r>
            <a:endParaRPr lang="en-US" sz="28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523220"/>
          </a:xfrm>
          <a:prstGeom prst="rect">
            <a:avLst/>
          </a:prstGeom>
          <a:noFill/>
        </p:spPr>
        <p:txBody>
          <a:bodyPr wrap="square" rtlCol="0">
            <a:spAutoFit/>
          </a:bodyPr>
          <a:lstStyle/>
          <a:p>
            <a:r>
              <a:rPr lang="en-US" sz="2800" b="1" dirty="0" smtClean="0"/>
              <a:t>A. Population Variance</a:t>
            </a:r>
            <a:endParaRPr lang="en-US" sz="2800" dirty="0"/>
          </a:p>
        </p:txBody>
      </p:sp>
      <p:graphicFrame>
        <p:nvGraphicFramePr>
          <p:cNvPr id="205826" name="Object 2"/>
          <p:cNvGraphicFramePr>
            <a:graphicFrameLocks noChangeAspect="1"/>
          </p:cNvGraphicFramePr>
          <p:nvPr/>
        </p:nvGraphicFramePr>
        <p:xfrm>
          <a:off x="2590800" y="1504950"/>
          <a:ext cx="2971800" cy="1188720"/>
        </p:xfrm>
        <a:graphic>
          <a:graphicData uri="http://schemas.openxmlformats.org/presentationml/2006/ole">
            <p:oleObj spid="_x0000_s205826" name="Equation" r:id="rId5" imgW="1079280" imgH="431640" progId="Equation.DSMT4">
              <p:embed/>
            </p:oleObj>
          </a:graphicData>
        </a:graphic>
      </p:graphicFrame>
      <p:grpSp>
        <p:nvGrpSpPr>
          <p:cNvPr id="11" name="Group 10"/>
          <p:cNvGrpSpPr/>
          <p:nvPr/>
        </p:nvGrpSpPr>
        <p:grpSpPr>
          <a:xfrm>
            <a:off x="457200" y="2952750"/>
            <a:ext cx="8153400" cy="707886"/>
            <a:chOff x="457200" y="2952750"/>
            <a:chExt cx="8153400" cy="707886"/>
          </a:xfrm>
        </p:grpSpPr>
        <p:grpSp>
          <p:nvGrpSpPr>
            <p:cNvPr id="9" name="Group 8"/>
            <p:cNvGrpSpPr/>
            <p:nvPr/>
          </p:nvGrpSpPr>
          <p:grpSpPr>
            <a:xfrm>
              <a:off x="457200" y="2952750"/>
              <a:ext cx="8153400" cy="707886"/>
              <a:chOff x="457200" y="2952750"/>
              <a:chExt cx="8153400" cy="707886"/>
            </a:xfrm>
          </p:grpSpPr>
          <p:sp>
            <p:nvSpPr>
              <p:cNvPr id="7" name="TextBox 6"/>
              <p:cNvSpPr txBox="1"/>
              <p:nvPr/>
            </p:nvSpPr>
            <p:spPr>
              <a:xfrm>
                <a:off x="457200" y="2952750"/>
                <a:ext cx="8153400" cy="707886"/>
              </a:xfrm>
              <a:prstGeom prst="rect">
                <a:avLst/>
              </a:prstGeom>
              <a:noFill/>
            </p:spPr>
            <p:txBody>
              <a:bodyPr wrap="square" rtlCol="0">
                <a:spAutoFit/>
              </a:bodyPr>
              <a:lstStyle/>
              <a:p>
                <a:r>
                  <a:rPr lang="en-US" sz="2000" dirty="0" smtClean="0"/>
                  <a:t>Where              </a:t>
                </a:r>
                <a:r>
                  <a:rPr lang="en-US" sz="2000" b="1" dirty="0" smtClean="0"/>
                  <a:t> </a:t>
                </a:r>
                <a:r>
                  <a:rPr lang="en-US" sz="2000" dirty="0" smtClean="0"/>
                  <a:t>= population variance, </a:t>
                </a:r>
                <a:r>
                  <a:rPr lang="en-US" sz="2000" b="1" dirty="0" smtClean="0"/>
                  <a:t>x</a:t>
                </a:r>
                <a:r>
                  <a:rPr lang="en-US" sz="2000" dirty="0" smtClean="0"/>
                  <a:t> = raw score,        = population mean and </a:t>
                </a:r>
                <a:r>
                  <a:rPr lang="en-US" sz="2000" b="1" dirty="0" smtClean="0"/>
                  <a:t>N</a:t>
                </a:r>
                <a:r>
                  <a:rPr lang="en-US" sz="2000" dirty="0" smtClean="0"/>
                  <a:t> = number of observations </a:t>
                </a:r>
                <a:endParaRPr lang="en-US" sz="2000" dirty="0"/>
              </a:p>
            </p:txBody>
          </p:sp>
          <p:graphicFrame>
            <p:nvGraphicFramePr>
              <p:cNvPr id="205827" name="Object 3"/>
              <p:cNvGraphicFramePr>
                <a:graphicFrameLocks noChangeAspect="1"/>
              </p:cNvGraphicFramePr>
              <p:nvPr/>
            </p:nvGraphicFramePr>
            <p:xfrm>
              <a:off x="1523999" y="2952750"/>
              <a:ext cx="533401" cy="381000"/>
            </p:xfrm>
            <a:graphic>
              <a:graphicData uri="http://schemas.openxmlformats.org/presentationml/2006/ole">
                <p:oleObj spid="_x0000_s205827" name="Equation" r:id="rId6" imgW="215640" imgH="241200" progId="Equation.DSMT4">
                  <p:embed/>
                </p:oleObj>
              </a:graphicData>
            </a:graphic>
          </p:graphicFrame>
        </p:grpSp>
        <p:graphicFrame>
          <p:nvGraphicFramePr>
            <p:cNvPr id="205828" name="Object 4"/>
            <p:cNvGraphicFramePr>
              <a:graphicFrameLocks noChangeAspect="1"/>
            </p:cNvGraphicFramePr>
            <p:nvPr/>
          </p:nvGraphicFramePr>
          <p:xfrm>
            <a:off x="6019800" y="3028950"/>
            <a:ext cx="287215" cy="311150"/>
          </p:xfrm>
          <a:graphic>
            <a:graphicData uri="http://schemas.openxmlformats.org/presentationml/2006/ole">
              <p:oleObj spid="_x0000_s205828" name="Equation" r:id="rId7" imgW="152280" imgH="164880" progId="Equation.DSMT4">
                <p:embed/>
              </p:oleObj>
            </a:graphicData>
          </a:graphic>
        </p:graphicFrame>
      </p:gr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05826"/>
                                        </p:tgtEl>
                                        <p:attrNameLst>
                                          <p:attrName>style.visibility</p:attrName>
                                        </p:attrNameLst>
                                      </p:cBhvr>
                                      <p:to>
                                        <p:strVal val="visible"/>
                                      </p:to>
                                    </p:set>
                                    <p:animEffect transition="in" filter="strips(downLeft)">
                                      <p:cBhvr>
                                        <p:cTn id="17" dur="500"/>
                                        <p:tgtEl>
                                          <p:spTgt spid="205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523220"/>
          </a:xfrm>
          <a:prstGeom prst="rect">
            <a:avLst/>
          </a:prstGeom>
          <a:noFill/>
        </p:spPr>
        <p:txBody>
          <a:bodyPr wrap="square" rtlCol="0">
            <a:spAutoFit/>
          </a:bodyPr>
          <a:lstStyle/>
          <a:p>
            <a:r>
              <a:rPr lang="en-US" sz="2800" b="1" dirty="0" smtClean="0"/>
              <a:t>A. Sample Variance</a:t>
            </a:r>
            <a:endParaRPr lang="en-US" sz="2800" dirty="0"/>
          </a:p>
        </p:txBody>
      </p:sp>
      <p:graphicFrame>
        <p:nvGraphicFramePr>
          <p:cNvPr id="206852" name="Object 4"/>
          <p:cNvGraphicFramePr>
            <a:graphicFrameLocks noChangeAspect="1"/>
          </p:cNvGraphicFramePr>
          <p:nvPr/>
        </p:nvGraphicFramePr>
        <p:xfrm>
          <a:off x="3193143" y="1504951"/>
          <a:ext cx="2946400" cy="1289050"/>
        </p:xfrm>
        <a:graphic>
          <a:graphicData uri="http://schemas.openxmlformats.org/presentationml/2006/ole">
            <p:oleObj spid="_x0000_s206852" name="Equation" r:id="rId5" imgW="1015920" imgH="444240" progId="Equation.DSMT4">
              <p:embed/>
            </p:oleObj>
          </a:graphicData>
        </a:graphic>
      </p:graphicFrame>
      <p:grpSp>
        <p:nvGrpSpPr>
          <p:cNvPr id="14" name="Group 13"/>
          <p:cNvGrpSpPr/>
          <p:nvPr/>
        </p:nvGrpSpPr>
        <p:grpSpPr>
          <a:xfrm>
            <a:off x="457200" y="2876550"/>
            <a:ext cx="8153400" cy="784086"/>
            <a:chOff x="457200" y="2876550"/>
            <a:chExt cx="8153400" cy="784086"/>
          </a:xfrm>
        </p:grpSpPr>
        <p:sp>
          <p:nvSpPr>
            <p:cNvPr id="7" name="TextBox 6"/>
            <p:cNvSpPr txBox="1"/>
            <p:nvPr/>
          </p:nvSpPr>
          <p:spPr>
            <a:xfrm>
              <a:off x="457200" y="2952750"/>
              <a:ext cx="8153400" cy="707886"/>
            </a:xfrm>
            <a:prstGeom prst="rect">
              <a:avLst/>
            </a:prstGeom>
            <a:noFill/>
          </p:spPr>
          <p:txBody>
            <a:bodyPr wrap="square" rtlCol="0">
              <a:spAutoFit/>
            </a:bodyPr>
            <a:lstStyle/>
            <a:p>
              <a:r>
                <a:rPr lang="en-US" sz="2000" dirty="0" smtClean="0"/>
                <a:t>Where              </a:t>
              </a:r>
              <a:r>
                <a:rPr lang="en-US" sz="2000" b="1" dirty="0" smtClean="0"/>
                <a:t> </a:t>
              </a:r>
              <a:r>
                <a:rPr lang="en-US" sz="2000" dirty="0" smtClean="0"/>
                <a:t>= population variance, </a:t>
              </a:r>
              <a:r>
                <a:rPr lang="en-US" sz="2000" b="1" dirty="0" smtClean="0"/>
                <a:t>x</a:t>
              </a:r>
              <a:r>
                <a:rPr lang="en-US" sz="2000" dirty="0" smtClean="0"/>
                <a:t> = raw score,         = population mean and </a:t>
              </a:r>
              <a:r>
                <a:rPr lang="en-US" sz="2000" b="1" dirty="0" smtClean="0"/>
                <a:t>N</a:t>
              </a:r>
              <a:r>
                <a:rPr lang="en-US" sz="2000" dirty="0" smtClean="0"/>
                <a:t> = number of observations </a:t>
              </a:r>
              <a:endParaRPr lang="en-US" sz="2000" dirty="0"/>
            </a:p>
          </p:txBody>
        </p:sp>
        <p:graphicFrame>
          <p:nvGraphicFramePr>
            <p:cNvPr id="206854" name="Object 6"/>
            <p:cNvGraphicFramePr>
              <a:graphicFrameLocks noChangeAspect="1"/>
            </p:cNvGraphicFramePr>
            <p:nvPr/>
          </p:nvGraphicFramePr>
          <p:xfrm>
            <a:off x="1524000" y="2876550"/>
            <a:ext cx="421105" cy="533400"/>
          </p:xfrm>
          <a:graphic>
            <a:graphicData uri="http://schemas.openxmlformats.org/presentationml/2006/ole">
              <p:oleObj spid="_x0000_s206854" name="Equation" r:id="rId6" imgW="190440" imgH="241200" progId="Equation.DSMT4">
                <p:embed/>
              </p:oleObj>
            </a:graphicData>
          </a:graphic>
        </p:graphicFrame>
        <p:graphicFrame>
          <p:nvGraphicFramePr>
            <p:cNvPr id="206855" name="Object 7"/>
            <p:cNvGraphicFramePr>
              <a:graphicFrameLocks noChangeAspect="1"/>
            </p:cNvGraphicFramePr>
            <p:nvPr/>
          </p:nvGraphicFramePr>
          <p:xfrm>
            <a:off x="5943599" y="2909208"/>
            <a:ext cx="451689" cy="412750"/>
          </p:xfrm>
          <a:graphic>
            <a:graphicData uri="http://schemas.openxmlformats.org/presentationml/2006/ole">
              <p:oleObj spid="_x0000_s206855" name="Equation" r:id="rId7" imgW="126720" imgH="215640" progId="Equation.DSMT4">
                <p:embed/>
              </p:oleObj>
            </a:graphicData>
          </a:graphic>
        </p:graphicFrame>
      </p:gr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06852"/>
                                        </p:tgtEl>
                                        <p:attrNameLst>
                                          <p:attrName>style.visibility</p:attrName>
                                        </p:attrNameLst>
                                      </p:cBhvr>
                                      <p:to>
                                        <p:strVal val="visible"/>
                                      </p:to>
                                    </p:set>
                                    <p:animEffect transition="in" filter="strips(downLeft)">
                                      <p:cBhvr>
                                        <p:cTn id="17" dur="500"/>
                                        <p:tgtEl>
                                          <p:spTgt spid="20685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Dispersion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1200329"/>
          </a:xfrm>
          <a:prstGeom prst="rect">
            <a:avLst/>
          </a:prstGeom>
          <a:noFill/>
        </p:spPr>
        <p:txBody>
          <a:bodyPr wrap="square" rtlCol="0">
            <a:spAutoFit/>
          </a:bodyPr>
          <a:lstStyle/>
          <a:p>
            <a:pPr algn="just"/>
            <a:r>
              <a:rPr lang="en-US" sz="2400" b="1" dirty="0" smtClean="0"/>
              <a:t>Standard Deviation</a:t>
            </a:r>
            <a:endParaRPr lang="en-US" sz="2400" dirty="0" smtClean="0"/>
          </a:p>
          <a:p>
            <a:pPr algn="just"/>
            <a:r>
              <a:rPr lang="en-US" sz="2400" b="1" dirty="0" smtClean="0"/>
              <a:t> </a:t>
            </a:r>
            <a:r>
              <a:rPr lang="en-US" sz="2400" dirty="0" smtClean="0"/>
              <a:t>The </a:t>
            </a:r>
            <a:r>
              <a:rPr lang="en-US" sz="2400" i="1" dirty="0" smtClean="0"/>
              <a:t>standard deviation</a:t>
            </a:r>
            <a:r>
              <a:rPr lang="en-US" sz="2400" dirty="0" smtClean="0"/>
              <a:t>, </a:t>
            </a:r>
            <a:r>
              <a:rPr lang="en-US" sz="2400" b="1" dirty="0" smtClean="0"/>
              <a:t>σ</a:t>
            </a:r>
            <a:r>
              <a:rPr lang="en-US" sz="2400" dirty="0" smtClean="0"/>
              <a:t> for a population or </a:t>
            </a:r>
            <a:r>
              <a:rPr lang="en-US" sz="2400" b="1" i="1" dirty="0" smtClean="0"/>
              <a:t>s </a:t>
            </a:r>
            <a:r>
              <a:rPr lang="en-US" sz="2400" dirty="0" smtClean="0"/>
              <a:t>for a sample, is the square root of the value of the variance. In symbols,</a:t>
            </a:r>
            <a:endParaRPr lang="en-US" sz="2400" dirty="0"/>
          </a:p>
        </p:txBody>
      </p:sp>
      <p:sp>
        <p:nvSpPr>
          <p:cNvPr id="12" name="TextBox 11"/>
          <p:cNvSpPr txBox="1"/>
          <p:nvPr/>
        </p:nvSpPr>
        <p:spPr>
          <a:xfrm>
            <a:off x="533400" y="2190750"/>
            <a:ext cx="7543800" cy="1846659"/>
          </a:xfrm>
          <a:prstGeom prst="rect">
            <a:avLst/>
          </a:prstGeom>
          <a:noFill/>
        </p:spPr>
        <p:txBody>
          <a:bodyPr wrap="square" rtlCol="0">
            <a:spAutoFit/>
          </a:bodyPr>
          <a:lstStyle/>
          <a:p>
            <a:r>
              <a:rPr lang="en-US" sz="2400" b="1" dirty="0" smtClean="0"/>
              <a:t>A. Population standard deviation (σ)</a:t>
            </a:r>
            <a:endParaRPr lang="en-US" sz="2400" dirty="0" smtClean="0"/>
          </a:p>
          <a:p>
            <a:endParaRPr lang="en-US" sz="2400" dirty="0" smtClean="0"/>
          </a:p>
          <a:p>
            <a:endParaRPr lang="en-US" sz="2400" dirty="0" smtClean="0"/>
          </a:p>
          <a:p>
            <a:r>
              <a:rPr lang="en-US" sz="2400" b="1" dirty="0" smtClean="0"/>
              <a:t>B. Sample Standard Deviation (s)</a:t>
            </a:r>
            <a:endParaRPr lang="en-US" sz="2400" dirty="0" smtClean="0"/>
          </a:p>
          <a:p>
            <a:endParaRPr lang="en-US" dirty="0"/>
          </a:p>
        </p:txBody>
      </p:sp>
      <p:graphicFrame>
        <p:nvGraphicFramePr>
          <p:cNvPr id="207878" name="Object 6"/>
          <p:cNvGraphicFramePr>
            <a:graphicFrameLocks noChangeAspect="1"/>
          </p:cNvGraphicFramePr>
          <p:nvPr/>
        </p:nvGraphicFramePr>
        <p:xfrm>
          <a:off x="3657600" y="2647950"/>
          <a:ext cx="1417983" cy="679450"/>
        </p:xfrm>
        <a:graphic>
          <a:graphicData uri="http://schemas.openxmlformats.org/presentationml/2006/ole">
            <p:oleObj spid="_x0000_s207878" name="Equation" r:id="rId5" imgW="609480" imgH="291960" progId="Equation.DSMT4">
              <p:embed/>
            </p:oleObj>
          </a:graphicData>
        </a:graphic>
      </p:graphicFrame>
      <p:graphicFrame>
        <p:nvGraphicFramePr>
          <p:cNvPr id="207879" name="Object 7"/>
          <p:cNvGraphicFramePr>
            <a:graphicFrameLocks noChangeAspect="1"/>
          </p:cNvGraphicFramePr>
          <p:nvPr/>
        </p:nvGraphicFramePr>
        <p:xfrm>
          <a:off x="3733799" y="3867150"/>
          <a:ext cx="1391479" cy="762000"/>
        </p:xfrm>
        <a:graphic>
          <a:graphicData uri="http://schemas.openxmlformats.org/presentationml/2006/ole">
            <p:oleObj spid="_x0000_s207879" name="Equation" r:id="rId6" imgW="533160" imgH="29196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strips(downLeft)">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07878"/>
                                        </p:tgtEl>
                                        <p:attrNameLst>
                                          <p:attrName>style.visibility</p:attrName>
                                        </p:attrNameLst>
                                      </p:cBhvr>
                                      <p:to>
                                        <p:strVal val="visible"/>
                                      </p:to>
                                    </p:set>
                                    <p:animEffect transition="in" filter="strips(downLeft)">
                                      <p:cBhvr>
                                        <p:cTn id="27" dur="500"/>
                                        <p:tgtEl>
                                          <p:spTgt spid="20787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animEffect transition="in" filter="strips(downLeft)">
                                      <p:cBhvr>
                                        <p:cTn id="32" dur="500"/>
                                        <p:tgtEl>
                                          <p:spTgt spid="1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207879"/>
                                        </p:tgtEl>
                                        <p:attrNameLst>
                                          <p:attrName>style.visibility</p:attrName>
                                        </p:attrNameLst>
                                      </p:cBhvr>
                                      <p:to>
                                        <p:strVal val="visible"/>
                                      </p:to>
                                    </p:set>
                                    <p:animEffect transition="in" filter="strips(downLeft)">
                                      <p:cBhvr>
                                        <p:cTn id="37" dur="500"/>
                                        <p:tgtEl>
                                          <p:spTgt spid="207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Solve problems involving measures of dispersion.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457200" y="1207353"/>
            <a:ext cx="8001000" cy="830997"/>
          </a:xfrm>
          <a:prstGeom prst="rect">
            <a:avLst/>
          </a:prstGeom>
          <a:noFill/>
        </p:spPr>
        <p:txBody>
          <a:bodyPr wrap="square" rtlCol="0">
            <a:spAutoFit/>
          </a:bodyPr>
          <a:lstStyle/>
          <a:p>
            <a:pPr algn="just"/>
            <a:r>
              <a:rPr lang="en-US" sz="2400" dirty="0" smtClean="0"/>
              <a:t>3. Find the </a:t>
            </a:r>
            <a:r>
              <a:rPr lang="en-US" sz="2400" dirty="0" smtClean="0"/>
              <a:t>range of the scores </a:t>
            </a:r>
            <a:r>
              <a:rPr lang="en-US" sz="2400" dirty="0" smtClean="0"/>
              <a:t>of sophomore students in Chemistry quiz. 12, 34, 23, 14, 16, 33, 41, 35, 10, 45,25,24, 50</a:t>
            </a:r>
          </a:p>
        </p:txBody>
      </p:sp>
      <p:sp>
        <p:nvSpPr>
          <p:cNvPr id="12" name="TextBox 11"/>
          <p:cNvSpPr txBox="1"/>
          <p:nvPr/>
        </p:nvSpPr>
        <p:spPr>
          <a:xfrm>
            <a:off x="228600" y="19621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227330" name="Object 2"/>
          <p:cNvGraphicFramePr>
            <a:graphicFrameLocks noChangeAspect="1"/>
          </p:cNvGraphicFramePr>
          <p:nvPr/>
        </p:nvGraphicFramePr>
        <p:xfrm>
          <a:off x="2895600" y="3181350"/>
          <a:ext cx="2800350" cy="484011"/>
        </p:xfrm>
        <a:graphic>
          <a:graphicData uri="http://schemas.openxmlformats.org/presentationml/2006/ole">
            <p:oleObj spid="_x0000_s227330" name="Equation" r:id="rId5" imgW="1028520" imgH="177480" progId="Equation.DSMT4">
              <p:embed/>
            </p:oleObj>
          </a:graphicData>
        </a:graphic>
      </p:graphicFrame>
      <p:sp>
        <p:nvSpPr>
          <p:cNvPr id="17" name="TextBox 16"/>
          <p:cNvSpPr txBox="1"/>
          <p:nvPr/>
        </p:nvSpPr>
        <p:spPr>
          <a:xfrm>
            <a:off x="2362200" y="2495550"/>
            <a:ext cx="3733800" cy="369332"/>
          </a:xfrm>
          <a:prstGeom prst="rect">
            <a:avLst/>
          </a:prstGeom>
          <a:noFill/>
        </p:spPr>
        <p:txBody>
          <a:bodyPr wrap="square" rtlCol="0">
            <a:spAutoFit/>
          </a:bodyPr>
          <a:lstStyle/>
          <a:p>
            <a:r>
              <a:rPr lang="en-US" dirty="0" smtClean="0"/>
              <a:t>Range = Highest Score- Lowest Score</a:t>
            </a:r>
            <a:endParaRPr lang="en-US"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27330"/>
                                        </p:tgtEl>
                                        <p:attrNameLst>
                                          <p:attrName>style.visibility</p:attrName>
                                        </p:attrNameLst>
                                      </p:cBhvr>
                                      <p:to>
                                        <p:strVal val="visible"/>
                                      </p:to>
                                    </p:set>
                                    <p:animEffect transition="in" filter="strips(downLeft)">
                                      <p:cBhvr>
                                        <p:cTn id="27" dur="500"/>
                                        <p:tgtEl>
                                          <p:spTgt spid="227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lnSpcReduction="10000"/>
          </a:bodyPr>
          <a:lstStyle/>
          <a:p>
            <a:pPr marL="0" indent="0" algn="ctr">
              <a:buNone/>
            </a:pPr>
            <a:r>
              <a:rPr lang="en-US" sz="2400" b="1" dirty="0" smtClean="0">
                <a:solidFill>
                  <a:srgbClr val="0070C0"/>
                </a:solidFill>
              </a:rPr>
              <a:t>Students will be able to:</a:t>
            </a:r>
          </a:p>
          <a:p>
            <a:pPr marL="0" indent="0" algn="ctr">
              <a:buNone/>
            </a:pPr>
            <a:r>
              <a:rPr lang="en-US" sz="2400" dirty="0" smtClean="0"/>
              <a:t>Analyze data by computing different measures of central tendency and dispersion..</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Mean</a:t>
            </a:r>
          </a:p>
          <a:p>
            <a:pPr>
              <a:buFont typeface="Symbol" panose="05050102010706020507" pitchFamily="18" charset="2"/>
              <a:buChar char="·"/>
            </a:pPr>
            <a:r>
              <a:rPr lang="en-US" sz="2400" dirty="0" smtClean="0"/>
              <a:t>Median</a:t>
            </a:r>
          </a:p>
          <a:p>
            <a:pPr>
              <a:buFont typeface="Symbol" panose="05050102010706020507" pitchFamily="18" charset="2"/>
              <a:buChar char="·"/>
            </a:pPr>
            <a:r>
              <a:rPr lang="en-US" sz="2400" dirty="0" smtClean="0"/>
              <a:t>Mode</a:t>
            </a:r>
          </a:p>
          <a:p>
            <a:pPr>
              <a:buFont typeface="Symbol" panose="05050102010706020507" pitchFamily="18" charset="2"/>
              <a:buChar char="·"/>
            </a:pPr>
            <a:r>
              <a:rPr lang="en-US" sz="2400" dirty="0" smtClean="0"/>
              <a:t>Range</a:t>
            </a:r>
          </a:p>
          <a:p>
            <a:pPr>
              <a:buFont typeface="Symbol" panose="05050102010706020507" pitchFamily="18" charset="2"/>
              <a:buChar char="·"/>
            </a:pPr>
            <a:r>
              <a:rPr lang="en-US" sz="2400" dirty="0" smtClean="0"/>
              <a:t>Variance</a:t>
            </a:r>
          </a:p>
          <a:p>
            <a:pPr>
              <a:buFont typeface="Symbol" panose="05050102010706020507" pitchFamily="18" charset="2"/>
              <a:buChar char="·"/>
            </a:pPr>
            <a:r>
              <a:rPr lang="en-US" sz="2400" dirty="0" smtClean="0"/>
              <a:t>Standard Deviation</a:t>
            </a:r>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trips(downLeft)">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Solve problems involving measures of dispersion.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228600" y="1207353"/>
            <a:ext cx="8610600" cy="1200329"/>
          </a:xfrm>
          <a:prstGeom prst="rect">
            <a:avLst/>
          </a:prstGeom>
          <a:noFill/>
        </p:spPr>
        <p:txBody>
          <a:bodyPr wrap="square" rtlCol="0">
            <a:spAutoFit/>
          </a:bodyPr>
          <a:lstStyle/>
          <a:p>
            <a:r>
              <a:rPr lang="en-US" sz="2400" dirty="0" smtClean="0"/>
              <a:t>7. Find the population and sample variance and standard deviation of the following distribution:</a:t>
            </a:r>
          </a:p>
          <a:p>
            <a:r>
              <a:rPr lang="en-US" sz="2400" dirty="0" smtClean="0"/>
              <a:t>34, 35, 45, 56, 32, 25, and 40.</a:t>
            </a:r>
            <a:endParaRPr lang="en-US" sz="2400" dirty="0"/>
          </a:p>
        </p:txBody>
      </p:sp>
      <p:sp>
        <p:nvSpPr>
          <p:cNvPr id="12" name="TextBox 11"/>
          <p:cNvSpPr txBox="1"/>
          <p:nvPr/>
        </p:nvSpPr>
        <p:spPr>
          <a:xfrm>
            <a:off x="304800" y="24193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228355" name="Object 3"/>
          <p:cNvGraphicFramePr>
            <a:graphicFrameLocks noChangeAspect="1"/>
          </p:cNvGraphicFramePr>
          <p:nvPr/>
        </p:nvGraphicFramePr>
        <p:xfrm>
          <a:off x="381000" y="2952750"/>
          <a:ext cx="4422468" cy="806450"/>
        </p:xfrm>
        <a:graphic>
          <a:graphicData uri="http://schemas.openxmlformats.org/presentationml/2006/ole">
            <p:oleObj spid="_x0000_s228355" name="Equation" r:id="rId5" imgW="2158920" imgH="393480" progId="Equation.DSMT4">
              <p:embed/>
            </p:oleObj>
          </a:graphicData>
        </a:graphic>
      </p:graphicFrame>
      <p:graphicFrame>
        <p:nvGraphicFramePr>
          <p:cNvPr id="228356" name="Object 4"/>
          <p:cNvGraphicFramePr>
            <a:graphicFrameLocks noChangeAspect="1"/>
          </p:cNvGraphicFramePr>
          <p:nvPr/>
        </p:nvGraphicFramePr>
        <p:xfrm>
          <a:off x="4876800" y="2876550"/>
          <a:ext cx="2025445" cy="914400"/>
        </p:xfrm>
        <a:graphic>
          <a:graphicData uri="http://schemas.openxmlformats.org/presentationml/2006/ole">
            <p:oleObj spid="_x0000_s228356" name="Equation" r:id="rId6" imgW="914400" imgH="393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28355"/>
                                        </p:tgtEl>
                                        <p:attrNameLst>
                                          <p:attrName>style.visibility</p:attrName>
                                        </p:attrNameLst>
                                      </p:cBhvr>
                                      <p:to>
                                        <p:strVal val="visible"/>
                                      </p:to>
                                    </p:set>
                                    <p:animEffect transition="in" filter="strips(downLeft)">
                                      <p:cBhvr>
                                        <p:cTn id="22" dur="500"/>
                                        <p:tgtEl>
                                          <p:spTgt spid="22835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28356"/>
                                        </p:tgtEl>
                                        <p:attrNameLst>
                                          <p:attrName>style.visibility</p:attrName>
                                        </p:attrNameLst>
                                      </p:cBhvr>
                                      <p:to>
                                        <p:strVal val="visible"/>
                                      </p:to>
                                    </p:set>
                                    <p:animEffect transition="in" filter="strips(downLeft)">
                                      <p:cBhvr>
                                        <p:cTn id="27" dur="500"/>
                                        <p:tgtEl>
                                          <p:spTgt spid="228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Solve problems involving measures of dispersion.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228600" y="1207353"/>
            <a:ext cx="8610600" cy="1200329"/>
          </a:xfrm>
          <a:prstGeom prst="rect">
            <a:avLst/>
          </a:prstGeom>
          <a:noFill/>
        </p:spPr>
        <p:txBody>
          <a:bodyPr wrap="square" rtlCol="0">
            <a:spAutoFit/>
          </a:bodyPr>
          <a:lstStyle/>
          <a:p>
            <a:r>
              <a:rPr lang="en-US" sz="2400" dirty="0" smtClean="0"/>
              <a:t>7. Find the population and sample variance and standard deviation of the following distribution:</a:t>
            </a:r>
          </a:p>
          <a:p>
            <a:r>
              <a:rPr lang="en-US" sz="2400" dirty="0" smtClean="0"/>
              <a:t>34, 35, 45, 56, 32, 25, and 40.</a:t>
            </a:r>
            <a:endParaRPr lang="en-US" sz="2400" dirty="0"/>
          </a:p>
        </p:txBody>
      </p:sp>
      <p:sp>
        <p:nvSpPr>
          <p:cNvPr id="12" name="TextBox 11"/>
          <p:cNvSpPr txBox="1"/>
          <p:nvPr/>
        </p:nvSpPr>
        <p:spPr>
          <a:xfrm>
            <a:off x="304800" y="24193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9" name="Table 8"/>
          <p:cNvGraphicFramePr>
            <a:graphicFrameLocks noGrp="1"/>
          </p:cNvGraphicFramePr>
          <p:nvPr/>
        </p:nvGraphicFramePr>
        <p:xfrm>
          <a:off x="5334000" y="1809749"/>
          <a:ext cx="3429000" cy="2514600"/>
        </p:xfrm>
        <a:graphic>
          <a:graphicData uri="http://schemas.openxmlformats.org/drawingml/2006/table">
            <a:tbl>
              <a:tblPr/>
              <a:tblGrid>
                <a:gridCol w="1143000"/>
                <a:gridCol w="1143000"/>
                <a:gridCol w="1143000"/>
              </a:tblGrid>
              <a:tr h="279400">
                <a:tc>
                  <a:txBody>
                    <a:bodyPr/>
                    <a:lstStyle/>
                    <a:p>
                      <a:pPr marL="0" marR="0" algn="ctr">
                        <a:spcBef>
                          <a:spcPts val="0"/>
                        </a:spcBef>
                        <a:spcAft>
                          <a:spcPts val="0"/>
                        </a:spcAft>
                      </a:pPr>
                      <a:r>
                        <a:rPr lang="en-US" sz="1600" dirty="0">
                          <a:latin typeface="Cambria Math"/>
                          <a:ea typeface="Times New Roman"/>
                          <a:cs typeface="Times New Roman"/>
                        </a:rPr>
                        <a:t>x</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600" dirty="0">
                        <a:latin typeface="Cambria Math"/>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600">
                        <a:latin typeface="Cambria Math"/>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dirty="0">
                          <a:latin typeface="Cambria Math"/>
                          <a:ea typeface="Times New Roman"/>
                          <a:cs typeface="Times New Roman"/>
                        </a:rPr>
                        <a:t>34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4.14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17.14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a:latin typeface="Cambria Math"/>
                          <a:ea typeface="Times New Roman"/>
                          <a:cs typeface="Times New Roman"/>
                        </a:rPr>
                        <a:t>35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9.86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a:latin typeface="Cambria Math"/>
                          <a:ea typeface="Times New Roman"/>
                          <a:cs typeface="Times New Roman"/>
                        </a:rPr>
                        <a:t>45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6.86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47.06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a:latin typeface="Cambria Math"/>
                          <a:ea typeface="Times New Roman"/>
                          <a:cs typeface="Times New Roman"/>
                        </a:rPr>
                        <a:t>56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17.86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318.98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a:latin typeface="Cambria Math"/>
                          <a:ea typeface="Times New Roman"/>
                          <a:cs typeface="Times New Roman"/>
                        </a:rPr>
                        <a:t>32</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6.14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37.70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a:latin typeface="Cambria Math"/>
                          <a:ea typeface="Times New Roman"/>
                          <a:cs typeface="Times New Roman"/>
                        </a:rPr>
                        <a:t>25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172.66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dirty="0">
                          <a:latin typeface="Cambria Math"/>
                          <a:ea typeface="Times New Roman"/>
                          <a:cs typeface="Times New Roman"/>
                        </a:rPr>
                        <a:t>40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3.46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9400">
                <a:tc>
                  <a:txBody>
                    <a:bodyPr/>
                    <a:lstStyle/>
                    <a:p>
                      <a:pPr marL="0" marR="0" algn="ctr">
                        <a:spcBef>
                          <a:spcPts val="0"/>
                        </a:spcBef>
                        <a:spcAft>
                          <a:spcPts val="0"/>
                        </a:spcAft>
                      </a:pPr>
                      <a:r>
                        <a:rPr lang="en-US" sz="1600" b="1">
                          <a:latin typeface="Cambria Math"/>
                          <a:ea typeface="Times New Roman"/>
                          <a:cs typeface="Times New Roman"/>
                        </a:rPr>
                        <a:t>267</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a:latin typeface="Cambria Math"/>
                          <a:ea typeface="Times New Roman"/>
                          <a:cs typeface="Times New Roman"/>
                        </a:rPr>
                        <a:t>53.14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606.86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29381"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409575" cy="161925"/>
          </a:xfrm>
          <a:prstGeom prst="rect">
            <a:avLst/>
          </a:prstGeom>
          <a:noFill/>
        </p:spPr>
      </p:pic>
      <p:graphicFrame>
        <p:nvGraphicFramePr>
          <p:cNvPr id="229382" name="Object 6"/>
          <p:cNvGraphicFramePr>
            <a:graphicFrameLocks noChangeAspect="1"/>
          </p:cNvGraphicFramePr>
          <p:nvPr/>
        </p:nvGraphicFramePr>
        <p:xfrm>
          <a:off x="1676399" y="2419350"/>
          <a:ext cx="1537447" cy="533400"/>
        </p:xfrm>
        <a:graphic>
          <a:graphicData uri="http://schemas.openxmlformats.org/presentationml/2006/ole">
            <p:oleObj spid="_x0000_s229382" name="Equation" r:id="rId6" imgW="622080" imgH="215640" progId="Equation.DSMT4">
              <p:embed/>
            </p:oleObj>
          </a:graphicData>
        </a:graphic>
      </p:graphicFrame>
      <p:grpSp>
        <p:nvGrpSpPr>
          <p:cNvPr id="16" name="Group 15"/>
          <p:cNvGrpSpPr/>
          <p:nvPr/>
        </p:nvGrpSpPr>
        <p:grpSpPr>
          <a:xfrm>
            <a:off x="6629400" y="1777092"/>
            <a:ext cx="1981200" cy="412750"/>
            <a:chOff x="6400800" y="1809750"/>
            <a:chExt cx="1981200" cy="412750"/>
          </a:xfrm>
        </p:grpSpPr>
        <p:graphicFrame>
          <p:nvGraphicFramePr>
            <p:cNvPr id="229383" name="Object 7"/>
            <p:cNvGraphicFramePr>
              <a:graphicFrameLocks noChangeAspect="1"/>
            </p:cNvGraphicFramePr>
            <p:nvPr/>
          </p:nvGraphicFramePr>
          <p:xfrm>
            <a:off x="6400800" y="1809750"/>
            <a:ext cx="800100" cy="381000"/>
          </p:xfrm>
          <a:graphic>
            <a:graphicData uri="http://schemas.openxmlformats.org/presentationml/2006/ole">
              <p:oleObj spid="_x0000_s229383" name="Equation" r:id="rId7" imgW="380880" imgH="304560" progId="Equation.DSMT4">
                <p:embed/>
              </p:oleObj>
            </a:graphicData>
          </a:graphic>
        </p:graphicFrame>
        <p:graphicFrame>
          <p:nvGraphicFramePr>
            <p:cNvPr id="229384" name="Object 8"/>
            <p:cNvGraphicFramePr>
              <a:graphicFrameLocks noChangeAspect="1"/>
            </p:cNvGraphicFramePr>
            <p:nvPr/>
          </p:nvGraphicFramePr>
          <p:xfrm>
            <a:off x="7620000" y="1809750"/>
            <a:ext cx="762000" cy="412750"/>
          </p:xfrm>
          <a:graphic>
            <a:graphicData uri="http://schemas.openxmlformats.org/presentationml/2006/ole">
              <p:oleObj spid="_x0000_s229384" name="Equation" r:id="rId8" imgW="507960" imgH="330120" progId="Equation.DSMT4">
                <p:embed/>
              </p:oleObj>
            </a:graphicData>
          </a:graphic>
        </p:graphicFrame>
      </p:grpSp>
      <p:sp>
        <p:nvSpPr>
          <p:cNvPr id="17" name="TextBox 16"/>
          <p:cNvSpPr txBox="1"/>
          <p:nvPr/>
        </p:nvSpPr>
        <p:spPr>
          <a:xfrm>
            <a:off x="304800" y="2880180"/>
            <a:ext cx="2667000" cy="369332"/>
          </a:xfrm>
          <a:prstGeom prst="rect">
            <a:avLst/>
          </a:prstGeom>
          <a:noFill/>
        </p:spPr>
        <p:txBody>
          <a:bodyPr wrap="square" rtlCol="0">
            <a:spAutoFit/>
          </a:bodyPr>
          <a:lstStyle/>
          <a:p>
            <a:r>
              <a:rPr lang="en-US" b="1" dirty="0" smtClean="0"/>
              <a:t>Population Variance</a:t>
            </a:r>
            <a:endParaRPr lang="en-US" b="1" dirty="0"/>
          </a:p>
        </p:txBody>
      </p:sp>
      <p:graphicFrame>
        <p:nvGraphicFramePr>
          <p:cNvPr id="229385" name="Object 9"/>
          <p:cNvGraphicFramePr>
            <a:graphicFrameLocks noChangeAspect="1"/>
          </p:cNvGraphicFramePr>
          <p:nvPr/>
        </p:nvGraphicFramePr>
        <p:xfrm>
          <a:off x="381000" y="3261180"/>
          <a:ext cx="1905000" cy="762000"/>
        </p:xfrm>
        <a:graphic>
          <a:graphicData uri="http://schemas.openxmlformats.org/presentationml/2006/ole">
            <p:oleObj spid="_x0000_s229385" name="Equation" r:id="rId9" imgW="1079280" imgH="431640" progId="Equation.DSMT4">
              <p:embed/>
            </p:oleObj>
          </a:graphicData>
        </a:graphic>
      </p:graphicFrame>
      <p:graphicFrame>
        <p:nvGraphicFramePr>
          <p:cNvPr id="229386" name="Object 10"/>
          <p:cNvGraphicFramePr>
            <a:graphicFrameLocks noChangeAspect="1"/>
          </p:cNvGraphicFramePr>
          <p:nvPr/>
        </p:nvGraphicFramePr>
        <p:xfrm>
          <a:off x="2362200" y="3261180"/>
          <a:ext cx="1337187" cy="863600"/>
        </p:xfrm>
        <a:graphic>
          <a:graphicData uri="http://schemas.openxmlformats.org/presentationml/2006/ole">
            <p:oleObj spid="_x0000_s229386" name="Equation" r:id="rId10" imgW="609480" imgH="393480" progId="Equation.DSMT4">
              <p:embed/>
            </p:oleObj>
          </a:graphicData>
        </a:graphic>
      </p:graphicFrame>
      <p:graphicFrame>
        <p:nvGraphicFramePr>
          <p:cNvPr id="229387" name="Object 11"/>
          <p:cNvGraphicFramePr>
            <a:graphicFrameLocks noChangeAspect="1"/>
          </p:cNvGraphicFramePr>
          <p:nvPr/>
        </p:nvGraphicFramePr>
        <p:xfrm>
          <a:off x="3733800" y="3413580"/>
          <a:ext cx="1326243" cy="546100"/>
        </p:xfrm>
        <a:graphic>
          <a:graphicData uri="http://schemas.openxmlformats.org/presentationml/2006/ole">
            <p:oleObj spid="_x0000_s229387" name="Equation" r:id="rId11" imgW="431640" imgH="177480" progId="Equation.DSMT4">
              <p:embed/>
            </p:oleObj>
          </a:graphicData>
        </a:graphic>
      </p:graphicFrame>
      <p:sp>
        <p:nvSpPr>
          <p:cNvPr id="20" name="TextBox 19"/>
          <p:cNvSpPr txBox="1"/>
          <p:nvPr/>
        </p:nvSpPr>
        <p:spPr>
          <a:xfrm>
            <a:off x="228600" y="4019550"/>
            <a:ext cx="3810000" cy="369332"/>
          </a:xfrm>
          <a:prstGeom prst="rect">
            <a:avLst/>
          </a:prstGeom>
          <a:noFill/>
        </p:spPr>
        <p:txBody>
          <a:bodyPr wrap="square" rtlCol="0">
            <a:spAutoFit/>
          </a:bodyPr>
          <a:lstStyle/>
          <a:p>
            <a:r>
              <a:rPr lang="en-US" b="1" dirty="0" smtClean="0"/>
              <a:t>Population Standard deviation</a:t>
            </a:r>
            <a:endParaRPr lang="en-US" b="1" dirty="0"/>
          </a:p>
        </p:txBody>
      </p:sp>
      <p:graphicFrame>
        <p:nvGraphicFramePr>
          <p:cNvPr id="229388" name="Object 12"/>
          <p:cNvGraphicFramePr>
            <a:graphicFrameLocks noChangeAspect="1"/>
          </p:cNvGraphicFramePr>
          <p:nvPr/>
        </p:nvGraphicFramePr>
        <p:xfrm>
          <a:off x="304800" y="4400549"/>
          <a:ext cx="3124200" cy="619453"/>
        </p:xfrm>
        <a:graphic>
          <a:graphicData uri="http://schemas.openxmlformats.org/presentationml/2006/ole">
            <p:oleObj spid="_x0000_s229388" name="Equation" r:id="rId12" imgW="1473120" imgH="29196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trips(down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29385"/>
                                        </p:tgtEl>
                                        <p:attrNameLst>
                                          <p:attrName>style.visibility</p:attrName>
                                        </p:attrNameLst>
                                      </p:cBhvr>
                                      <p:to>
                                        <p:strVal val="visible"/>
                                      </p:to>
                                    </p:set>
                                    <p:animEffect transition="in" filter="strips(downLeft)">
                                      <p:cBhvr>
                                        <p:cTn id="17" dur="500"/>
                                        <p:tgtEl>
                                          <p:spTgt spid="22938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29386"/>
                                        </p:tgtEl>
                                        <p:attrNameLst>
                                          <p:attrName>style.visibility</p:attrName>
                                        </p:attrNameLst>
                                      </p:cBhvr>
                                      <p:to>
                                        <p:strVal val="visible"/>
                                      </p:to>
                                    </p:set>
                                    <p:animEffect transition="in" filter="strips(downLeft)">
                                      <p:cBhvr>
                                        <p:cTn id="22" dur="500"/>
                                        <p:tgtEl>
                                          <p:spTgt spid="22938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29387"/>
                                        </p:tgtEl>
                                        <p:attrNameLst>
                                          <p:attrName>style.visibility</p:attrName>
                                        </p:attrNameLst>
                                      </p:cBhvr>
                                      <p:to>
                                        <p:strVal val="visible"/>
                                      </p:to>
                                    </p:set>
                                    <p:animEffect transition="in" filter="strips(downLeft)">
                                      <p:cBhvr>
                                        <p:cTn id="27" dur="500"/>
                                        <p:tgtEl>
                                          <p:spTgt spid="22938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strips(down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229388"/>
                                        </p:tgtEl>
                                        <p:attrNameLst>
                                          <p:attrName>style.visibility</p:attrName>
                                        </p:attrNameLst>
                                      </p:cBhvr>
                                      <p:to>
                                        <p:strVal val="visible"/>
                                      </p:to>
                                    </p:set>
                                    <p:animEffect transition="in" filter="strips(downLeft)">
                                      <p:cBhvr>
                                        <p:cTn id="37" dur="500"/>
                                        <p:tgtEl>
                                          <p:spTgt spid="229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3:</a:t>
            </a:r>
            <a:r>
              <a:rPr lang="en-US" sz="2400" dirty="0" smtClean="0">
                <a:solidFill>
                  <a:srgbClr val="0070C0"/>
                </a:solidFill>
              </a:rPr>
              <a:t> </a:t>
            </a:r>
            <a:r>
              <a:rPr lang="en-US" sz="2400" dirty="0" smtClean="0"/>
              <a:t>Solve problems involving measures of dispersion.</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1" name="TextBox 10"/>
          <p:cNvSpPr txBox="1"/>
          <p:nvPr/>
        </p:nvSpPr>
        <p:spPr>
          <a:xfrm>
            <a:off x="228600" y="1207353"/>
            <a:ext cx="8610600" cy="1200329"/>
          </a:xfrm>
          <a:prstGeom prst="rect">
            <a:avLst/>
          </a:prstGeom>
          <a:noFill/>
        </p:spPr>
        <p:txBody>
          <a:bodyPr wrap="square" rtlCol="0">
            <a:spAutoFit/>
          </a:bodyPr>
          <a:lstStyle/>
          <a:p>
            <a:r>
              <a:rPr lang="en-US" sz="2400" dirty="0" smtClean="0"/>
              <a:t>7. Find the population and sample variance and standard deviation of the following distribution:</a:t>
            </a:r>
          </a:p>
          <a:p>
            <a:r>
              <a:rPr lang="en-US" sz="2400" dirty="0" smtClean="0"/>
              <a:t>34, 35, 45, 56, 32, 25, and 40.</a:t>
            </a:r>
            <a:endParaRPr lang="en-US" sz="2400" dirty="0"/>
          </a:p>
        </p:txBody>
      </p:sp>
      <p:sp>
        <p:nvSpPr>
          <p:cNvPr id="12" name="TextBox 11"/>
          <p:cNvSpPr txBox="1"/>
          <p:nvPr/>
        </p:nvSpPr>
        <p:spPr>
          <a:xfrm>
            <a:off x="304800" y="24193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9" name="Table 8"/>
          <p:cNvGraphicFramePr>
            <a:graphicFrameLocks noGrp="1"/>
          </p:cNvGraphicFramePr>
          <p:nvPr/>
        </p:nvGraphicFramePr>
        <p:xfrm>
          <a:off x="5631528" y="1809747"/>
          <a:ext cx="3200400" cy="2667006"/>
        </p:xfrm>
        <a:graphic>
          <a:graphicData uri="http://schemas.openxmlformats.org/drawingml/2006/table">
            <a:tbl>
              <a:tblPr/>
              <a:tblGrid>
                <a:gridCol w="1066800"/>
                <a:gridCol w="1066800"/>
                <a:gridCol w="1066800"/>
              </a:tblGrid>
              <a:tr h="296334">
                <a:tc>
                  <a:txBody>
                    <a:bodyPr/>
                    <a:lstStyle/>
                    <a:p>
                      <a:pPr marL="0" marR="0" algn="ctr">
                        <a:spcBef>
                          <a:spcPts val="0"/>
                        </a:spcBef>
                        <a:spcAft>
                          <a:spcPts val="0"/>
                        </a:spcAft>
                      </a:pPr>
                      <a:r>
                        <a:rPr lang="en-US" sz="1600" dirty="0">
                          <a:latin typeface="Cambria Math"/>
                          <a:ea typeface="Times New Roman"/>
                          <a:cs typeface="Times New Roman"/>
                        </a:rPr>
                        <a:t>x</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600" dirty="0">
                        <a:latin typeface="Cambria Math"/>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600">
                        <a:latin typeface="Cambria Math"/>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dirty="0">
                          <a:latin typeface="Cambria Math"/>
                          <a:ea typeface="Times New Roman"/>
                          <a:cs typeface="Times New Roman"/>
                        </a:rPr>
                        <a:t>34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4.14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17.14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a:latin typeface="Cambria Math"/>
                          <a:ea typeface="Times New Roman"/>
                          <a:cs typeface="Times New Roman"/>
                        </a:rPr>
                        <a:t>35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3.14</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9.86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a:latin typeface="Cambria Math"/>
                          <a:ea typeface="Times New Roman"/>
                          <a:cs typeface="Times New Roman"/>
                        </a:rPr>
                        <a:t>45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6.86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47.06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a:latin typeface="Cambria Math"/>
                          <a:ea typeface="Times New Roman"/>
                          <a:cs typeface="Times New Roman"/>
                        </a:rPr>
                        <a:t>56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17.86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318.98</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a:latin typeface="Cambria Math"/>
                          <a:ea typeface="Times New Roman"/>
                          <a:cs typeface="Times New Roman"/>
                        </a:rPr>
                        <a:t>32</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6.14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37.70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a:latin typeface="Cambria Math"/>
                          <a:ea typeface="Times New Roman"/>
                          <a:cs typeface="Times New Roman"/>
                        </a:rPr>
                        <a:t>25</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172.66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dirty="0">
                          <a:latin typeface="Cambria Math"/>
                          <a:ea typeface="Times New Roman"/>
                          <a:cs typeface="Times New Roman"/>
                        </a:rPr>
                        <a:t>40</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mbria Math"/>
                          <a:ea typeface="Times New Roman"/>
                          <a:cs typeface="Times New Roman"/>
                        </a:rPr>
                        <a:t>1.86</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mbria Math"/>
                          <a:ea typeface="Times New Roman"/>
                          <a:cs typeface="Times New Roman"/>
                        </a:rPr>
                        <a:t>3.46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34">
                <a:tc>
                  <a:txBody>
                    <a:bodyPr/>
                    <a:lstStyle/>
                    <a:p>
                      <a:pPr marL="0" marR="0" algn="ctr">
                        <a:spcBef>
                          <a:spcPts val="0"/>
                        </a:spcBef>
                        <a:spcAft>
                          <a:spcPts val="0"/>
                        </a:spcAft>
                      </a:pPr>
                      <a:r>
                        <a:rPr lang="en-US" sz="1600" b="1">
                          <a:latin typeface="Cambria Math"/>
                          <a:ea typeface="Times New Roman"/>
                          <a:cs typeface="Times New Roman"/>
                        </a:rPr>
                        <a:t>267</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a:latin typeface="Cambria Math"/>
                          <a:ea typeface="Times New Roman"/>
                          <a:cs typeface="Times New Roman"/>
                        </a:rPr>
                        <a:t>53.14</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Cambria Math"/>
                          <a:ea typeface="Times New Roman"/>
                          <a:cs typeface="Times New Roman"/>
                        </a:rPr>
                        <a:t>606.86</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29382" name="Object 6"/>
          <p:cNvGraphicFramePr>
            <a:graphicFrameLocks noChangeAspect="1"/>
          </p:cNvGraphicFramePr>
          <p:nvPr/>
        </p:nvGraphicFramePr>
        <p:xfrm>
          <a:off x="1676399" y="2419350"/>
          <a:ext cx="1537447" cy="533400"/>
        </p:xfrm>
        <a:graphic>
          <a:graphicData uri="http://schemas.openxmlformats.org/presentationml/2006/ole">
            <p:oleObj spid="_x0000_s235522" name="Equation" r:id="rId5" imgW="622080" imgH="215640" progId="Equation.DSMT4">
              <p:embed/>
            </p:oleObj>
          </a:graphicData>
        </a:graphic>
      </p:graphicFrame>
      <p:grpSp>
        <p:nvGrpSpPr>
          <p:cNvPr id="2" name="Group 15"/>
          <p:cNvGrpSpPr/>
          <p:nvPr/>
        </p:nvGrpSpPr>
        <p:grpSpPr>
          <a:xfrm>
            <a:off x="6774528" y="1809750"/>
            <a:ext cx="1981200" cy="412750"/>
            <a:chOff x="6400800" y="1809750"/>
            <a:chExt cx="1981200" cy="412750"/>
          </a:xfrm>
        </p:grpSpPr>
        <p:graphicFrame>
          <p:nvGraphicFramePr>
            <p:cNvPr id="229383" name="Object 7"/>
            <p:cNvGraphicFramePr>
              <a:graphicFrameLocks noChangeAspect="1"/>
            </p:cNvGraphicFramePr>
            <p:nvPr/>
          </p:nvGraphicFramePr>
          <p:xfrm>
            <a:off x="6400800" y="1809750"/>
            <a:ext cx="800100" cy="381000"/>
          </p:xfrm>
          <a:graphic>
            <a:graphicData uri="http://schemas.openxmlformats.org/presentationml/2006/ole">
              <p:oleObj spid="_x0000_s235523" name="Equation" r:id="rId6" imgW="380880" imgH="304560" progId="Equation.DSMT4">
                <p:embed/>
              </p:oleObj>
            </a:graphicData>
          </a:graphic>
        </p:graphicFrame>
        <p:graphicFrame>
          <p:nvGraphicFramePr>
            <p:cNvPr id="229384" name="Object 8"/>
            <p:cNvGraphicFramePr>
              <a:graphicFrameLocks noChangeAspect="1"/>
            </p:cNvGraphicFramePr>
            <p:nvPr/>
          </p:nvGraphicFramePr>
          <p:xfrm>
            <a:off x="7620000" y="1809750"/>
            <a:ext cx="762000" cy="412750"/>
          </p:xfrm>
          <a:graphic>
            <a:graphicData uri="http://schemas.openxmlformats.org/presentationml/2006/ole">
              <p:oleObj spid="_x0000_s235524" name="Equation" r:id="rId7" imgW="507960" imgH="330120" progId="Equation.DSMT4">
                <p:embed/>
              </p:oleObj>
            </a:graphicData>
          </a:graphic>
        </p:graphicFrame>
      </p:grpSp>
      <p:sp>
        <p:nvSpPr>
          <p:cNvPr id="17" name="TextBox 16"/>
          <p:cNvSpPr txBox="1"/>
          <p:nvPr/>
        </p:nvSpPr>
        <p:spPr>
          <a:xfrm>
            <a:off x="304800" y="2836638"/>
            <a:ext cx="2667000" cy="369332"/>
          </a:xfrm>
          <a:prstGeom prst="rect">
            <a:avLst/>
          </a:prstGeom>
          <a:noFill/>
        </p:spPr>
        <p:txBody>
          <a:bodyPr wrap="square" rtlCol="0">
            <a:spAutoFit/>
          </a:bodyPr>
          <a:lstStyle/>
          <a:p>
            <a:r>
              <a:rPr lang="en-US" b="1" dirty="0" smtClean="0"/>
              <a:t>Sample Variance</a:t>
            </a:r>
            <a:endParaRPr lang="en-US" b="1" dirty="0"/>
          </a:p>
        </p:txBody>
      </p:sp>
      <p:graphicFrame>
        <p:nvGraphicFramePr>
          <p:cNvPr id="235528" name="Object 8"/>
          <p:cNvGraphicFramePr>
            <a:graphicFrameLocks noChangeAspect="1"/>
          </p:cNvGraphicFramePr>
          <p:nvPr/>
        </p:nvGraphicFramePr>
        <p:xfrm>
          <a:off x="381000" y="3217638"/>
          <a:ext cx="1741714" cy="762000"/>
        </p:xfrm>
        <a:graphic>
          <a:graphicData uri="http://schemas.openxmlformats.org/presentationml/2006/ole">
            <p:oleObj spid="_x0000_s235528" name="Equation" r:id="rId8" imgW="1015920" imgH="444240" progId="Equation.DSMT4">
              <p:embed/>
            </p:oleObj>
          </a:graphicData>
        </a:graphic>
      </p:graphicFrame>
      <p:graphicFrame>
        <p:nvGraphicFramePr>
          <p:cNvPr id="235529" name="Object 9"/>
          <p:cNvGraphicFramePr>
            <a:graphicFrameLocks noChangeAspect="1"/>
          </p:cNvGraphicFramePr>
          <p:nvPr/>
        </p:nvGraphicFramePr>
        <p:xfrm>
          <a:off x="2209800" y="3217638"/>
          <a:ext cx="1297858" cy="838200"/>
        </p:xfrm>
        <a:graphic>
          <a:graphicData uri="http://schemas.openxmlformats.org/presentationml/2006/ole">
            <p:oleObj spid="_x0000_s235529" name="Equation" r:id="rId9" imgW="609480" imgH="393480" progId="Equation.DSMT4">
              <p:embed/>
            </p:oleObj>
          </a:graphicData>
        </a:graphic>
      </p:graphicFrame>
      <p:graphicFrame>
        <p:nvGraphicFramePr>
          <p:cNvPr id="235530" name="Object 10"/>
          <p:cNvGraphicFramePr>
            <a:graphicFrameLocks noChangeAspect="1"/>
          </p:cNvGraphicFramePr>
          <p:nvPr/>
        </p:nvGraphicFramePr>
        <p:xfrm>
          <a:off x="3581400" y="3370038"/>
          <a:ext cx="1714500" cy="533400"/>
        </p:xfrm>
        <a:graphic>
          <a:graphicData uri="http://schemas.openxmlformats.org/presentationml/2006/ole">
            <p:oleObj spid="_x0000_s235530" name="Equation" r:id="rId10" imgW="571320" imgH="177480" progId="Equation.DSMT4">
              <p:embed/>
            </p:oleObj>
          </a:graphicData>
        </a:graphic>
      </p:graphicFrame>
      <p:sp>
        <p:nvSpPr>
          <p:cNvPr id="22" name="TextBox 21"/>
          <p:cNvSpPr txBox="1"/>
          <p:nvPr/>
        </p:nvSpPr>
        <p:spPr>
          <a:xfrm>
            <a:off x="304800" y="3943350"/>
            <a:ext cx="3429000" cy="369332"/>
          </a:xfrm>
          <a:prstGeom prst="rect">
            <a:avLst/>
          </a:prstGeom>
          <a:noFill/>
        </p:spPr>
        <p:txBody>
          <a:bodyPr wrap="square" rtlCol="0">
            <a:spAutoFit/>
          </a:bodyPr>
          <a:lstStyle/>
          <a:p>
            <a:r>
              <a:rPr lang="en-US" b="1" dirty="0" smtClean="0"/>
              <a:t>Sample Standard Deviation</a:t>
            </a:r>
            <a:endParaRPr lang="en-US" b="1" dirty="0"/>
          </a:p>
        </p:txBody>
      </p:sp>
      <p:graphicFrame>
        <p:nvGraphicFramePr>
          <p:cNvPr id="235532" name="Object 12"/>
          <p:cNvGraphicFramePr>
            <a:graphicFrameLocks noChangeAspect="1"/>
          </p:cNvGraphicFramePr>
          <p:nvPr/>
        </p:nvGraphicFramePr>
        <p:xfrm>
          <a:off x="381000" y="4284517"/>
          <a:ext cx="3733800" cy="650587"/>
        </p:xfrm>
        <a:graphic>
          <a:graphicData uri="http://schemas.openxmlformats.org/presentationml/2006/ole">
            <p:oleObj spid="_x0000_s235532" name="Equation" r:id="rId11" imgW="1676160" imgH="29196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35528"/>
                                        </p:tgtEl>
                                        <p:attrNameLst>
                                          <p:attrName>style.visibility</p:attrName>
                                        </p:attrNameLst>
                                      </p:cBhvr>
                                      <p:to>
                                        <p:strVal val="visible"/>
                                      </p:to>
                                    </p:set>
                                    <p:animEffect transition="in" filter="strips(downLeft)">
                                      <p:cBhvr>
                                        <p:cTn id="12" dur="500"/>
                                        <p:tgtEl>
                                          <p:spTgt spid="23552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35529"/>
                                        </p:tgtEl>
                                        <p:attrNameLst>
                                          <p:attrName>style.visibility</p:attrName>
                                        </p:attrNameLst>
                                      </p:cBhvr>
                                      <p:to>
                                        <p:strVal val="visible"/>
                                      </p:to>
                                    </p:set>
                                    <p:animEffect transition="in" filter="strips(downLeft)">
                                      <p:cBhvr>
                                        <p:cTn id="17" dur="500"/>
                                        <p:tgtEl>
                                          <p:spTgt spid="23552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35530"/>
                                        </p:tgtEl>
                                        <p:attrNameLst>
                                          <p:attrName>style.visibility</p:attrName>
                                        </p:attrNameLst>
                                      </p:cBhvr>
                                      <p:to>
                                        <p:strVal val="visible"/>
                                      </p:to>
                                    </p:set>
                                    <p:animEffect transition="in" filter="strips(downLeft)">
                                      <p:cBhvr>
                                        <p:cTn id="22" dur="500"/>
                                        <p:tgtEl>
                                          <p:spTgt spid="23553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235532"/>
                                        </p:tgtEl>
                                        <p:attrNameLst>
                                          <p:attrName>style.visibility</p:attrName>
                                        </p:attrNameLst>
                                      </p:cBhvr>
                                      <p:to>
                                        <p:strVal val="visible"/>
                                      </p:to>
                                    </p:set>
                                    <p:animEffect transition="in" filter="strips(downLeft)">
                                      <p:cBhvr>
                                        <p:cTn id="32" dur="500"/>
                                        <p:tgtEl>
                                          <p:spTgt spid="235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Central Tendency </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062103"/>
          </a:xfrm>
          <a:prstGeom prst="rect">
            <a:avLst/>
          </a:prstGeom>
          <a:noFill/>
        </p:spPr>
        <p:txBody>
          <a:bodyPr wrap="square" rtlCol="0">
            <a:spAutoFit/>
          </a:bodyPr>
          <a:lstStyle/>
          <a:p>
            <a:r>
              <a:rPr lang="en-US" sz="3200" b="1" dirty="0" smtClean="0"/>
              <a:t> 	</a:t>
            </a:r>
            <a:r>
              <a:rPr lang="en-US" sz="3200" dirty="0" smtClean="0"/>
              <a:t>Measures of central location pinpoint to us central values or commonly called averages. There are three measures of central tendency these are mean, median and mode.</a:t>
            </a:r>
            <a:endParaRPr lang="en-US" sz="32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Central Tendency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17" name="TextBox 16"/>
          <p:cNvSpPr txBox="1"/>
          <p:nvPr/>
        </p:nvSpPr>
        <p:spPr>
          <a:xfrm>
            <a:off x="457200" y="971550"/>
            <a:ext cx="8305800" cy="1200329"/>
          </a:xfrm>
          <a:prstGeom prst="rect">
            <a:avLst/>
          </a:prstGeom>
          <a:noFill/>
        </p:spPr>
        <p:txBody>
          <a:bodyPr wrap="square" rtlCol="0">
            <a:spAutoFit/>
          </a:bodyPr>
          <a:lstStyle/>
          <a:p>
            <a:r>
              <a:rPr lang="en-US" sz="2400" b="1" dirty="0" smtClean="0"/>
              <a:t>Mean</a:t>
            </a:r>
            <a:endParaRPr lang="en-US" sz="2400" dirty="0" smtClean="0"/>
          </a:p>
          <a:p>
            <a:r>
              <a:rPr lang="en-US" sz="2400" dirty="0" smtClean="0"/>
              <a:t>To find arithmetic mean, add all the items of observations, then, divide the sum by the total number of observations. In symbols,</a:t>
            </a:r>
            <a:endParaRPr lang="en-US" sz="2400" dirty="0"/>
          </a:p>
        </p:txBody>
      </p:sp>
      <p:graphicFrame>
        <p:nvGraphicFramePr>
          <p:cNvPr id="137219" name="Object 3"/>
          <p:cNvGraphicFramePr>
            <a:graphicFrameLocks noChangeAspect="1"/>
          </p:cNvGraphicFramePr>
          <p:nvPr/>
        </p:nvGraphicFramePr>
        <p:xfrm>
          <a:off x="3505200" y="2266949"/>
          <a:ext cx="1641476" cy="1676401"/>
        </p:xfrm>
        <a:graphic>
          <a:graphicData uri="http://schemas.openxmlformats.org/presentationml/2006/ole">
            <p:oleObj spid="_x0000_s181250" name="Equation" r:id="rId5" imgW="596880" imgH="609480" progId="Equation.DSMT4">
              <p:embed/>
            </p:oleObj>
          </a:graphicData>
        </a:graphic>
      </p:graphicFrame>
      <p:graphicFrame>
        <p:nvGraphicFramePr>
          <p:cNvPr id="137220" name="Object 4"/>
          <p:cNvGraphicFramePr>
            <a:graphicFrameLocks noChangeAspect="1"/>
          </p:cNvGraphicFramePr>
          <p:nvPr/>
        </p:nvGraphicFramePr>
        <p:xfrm>
          <a:off x="533400" y="3551460"/>
          <a:ext cx="838200" cy="345141"/>
        </p:xfrm>
        <a:graphic>
          <a:graphicData uri="http://schemas.openxmlformats.org/presentationml/2006/ole">
            <p:oleObj spid="_x0000_s181251" name="Equation" r:id="rId6" imgW="431640" imgH="177480" progId="Equation.DSMT4">
              <p:embed/>
            </p:oleObj>
          </a:graphicData>
        </a:graphic>
      </p:graphicFrame>
      <p:graphicFrame>
        <p:nvGraphicFramePr>
          <p:cNvPr id="137224" name="Object 8"/>
          <p:cNvGraphicFramePr>
            <a:graphicFrameLocks noChangeAspect="1"/>
          </p:cNvGraphicFramePr>
          <p:nvPr/>
        </p:nvGraphicFramePr>
        <p:xfrm>
          <a:off x="533400" y="3932460"/>
          <a:ext cx="533400" cy="436418"/>
        </p:xfrm>
        <a:graphic>
          <a:graphicData uri="http://schemas.openxmlformats.org/presentationml/2006/ole">
            <p:oleObj spid="_x0000_s181252" name="Equation" r:id="rId7" imgW="279360" imgH="228600" progId="Equation.DSMT4">
              <p:embed/>
            </p:oleObj>
          </a:graphicData>
        </a:graphic>
      </p:graphicFrame>
      <p:sp>
        <p:nvSpPr>
          <p:cNvPr id="13" name="TextBox 12"/>
          <p:cNvSpPr txBox="1"/>
          <p:nvPr/>
        </p:nvSpPr>
        <p:spPr>
          <a:xfrm>
            <a:off x="1066800" y="3976004"/>
            <a:ext cx="1752600" cy="369332"/>
          </a:xfrm>
          <a:prstGeom prst="rect">
            <a:avLst/>
          </a:prstGeom>
          <a:noFill/>
        </p:spPr>
        <p:txBody>
          <a:bodyPr wrap="square" rtlCol="0">
            <a:spAutoFit/>
          </a:bodyPr>
          <a:lstStyle/>
          <a:p>
            <a:r>
              <a:rPr lang="en-US" i="1" dirty="0" err="1" smtClean="0"/>
              <a:t>ith</a:t>
            </a:r>
            <a:r>
              <a:rPr lang="en-US" dirty="0" smtClean="0"/>
              <a:t> observation, </a:t>
            </a:r>
            <a:endParaRPr lang="en-US" dirty="0"/>
          </a:p>
        </p:txBody>
      </p:sp>
      <p:graphicFrame>
        <p:nvGraphicFramePr>
          <p:cNvPr id="137225" name="Object 9"/>
          <p:cNvGraphicFramePr>
            <a:graphicFrameLocks noChangeAspect="1"/>
          </p:cNvGraphicFramePr>
          <p:nvPr/>
        </p:nvGraphicFramePr>
        <p:xfrm>
          <a:off x="2743199" y="4008660"/>
          <a:ext cx="500743" cy="304800"/>
        </p:xfrm>
        <a:graphic>
          <a:graphicData uri="http://schemas.openxmlformats.org/presentationml/2006/ole">
            <p:oleObj spid="_x0000_s181253" name="Equation" r:id="rId8" imgW="291960" imgH="177480" progId="Equation.DSMT4">
              <p:embed/>
            </p:oleObj>
          </a:graphicData>
        </a:graphic>
      </p:graphicFrame>
      <p:sp>
        <p:nvSpPr>
          <p:cNvPr id="16" name="TextBox 15"/>
          <p:cNvSpPr txBox="1"/>
          <p:nvPr/>
        </p:nvSpPr>
        <p:spPr>
          <a:xfrm>
            <a:off x="3276600" y="3987670"/>
            <a:ext cx="3581400" cy="369332"/>
          </a:xfrm>
          <a:prstGeom prst="rect">
            <a:avLst/>
          </a:prstGeom>
          <a:noFill/>
        </p:spPr>
        <p:txBody>
          <a:bodyPr wrap="square" rtlCol="0">
            <a:spAutoFit/>
          </a:bodyPr>
          <a:lstStyle/>
          <a:p>
            <a:r>
              <a:rPr lang="en-US" dirty="0" smtClean="0"/>
              <a:t>total number of observations and </a:t>
            </a:r>
            <a:endParaRPr lang="en-US" dirty="0"/>
          </a:p>
        </p:txBody>
      </p:sp>
      <p:graphicFrame>
        <p:nvGraphicFramePr>
          <p:cNvPr id="137226" name="Object 10"/>
          <p:cNvGraphicFramePr>
            <a:graphicFrameLocks noChangeAspect="1"/>
          </p:cNvGraphicFramePr>
          <p:nvPr/>
        </p:nvGraphicFramePr>
        <p:xfrm>
          <a:off x="6553200" y="4025667"/>
          <a:ext cx="381000" cy="309563"/>
        </p:xfrm>
        <a:graphic>
          <a:graphicData uri="http://schemas.openxmlformats.org/presentationml/2006/ole">
            <p:oleObj spid="_x0000_s181254" name="Equation" r:id="rId9" imgW="203040" imgH="164880" progId="Equation.DSMT4">
              <p:embed/>
            </p:oleObj>
          </a:graphicData>
        </a:graphic>
      </p:graphicFrame>
      <p:sp>
        <p:nvSpPr>
          <p:cNvPr id="18" name="TextBox 17"/>
          <p:cNvSpPr txBox="1"/>
          <p:nvPr/>
        </p:nvSpPr>
        <p:spPr>
          <a:xfrm>
            <a:off x="6858000" y="3987670"/>
            <a:ext cx="1066800" cy="369332"/>
          </a:xfrm>
          <a:prstGeom prst="rect">
            <a:avLst/>
          </a:prstGeom>
          <a:noFill/>
        </p:spPr>
        <p:txBody>
          <a:bodyPr wrap="square" rtlCol="0">
            <a:spAutoFit/>
          </a:bodyPr>
          <a:lstStyle/>
          <a:p>
            <a:r>
              <a:rPr lang="en-US" dirty="0" smtClean="0"/>
              <a:t>1,...,N.</a:t>
            </a:r>
            <a:endParaRPr lang="en-US"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strips(downLeft)">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strips(downLeft)">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37219"/>
                                        </p:tgtEl>
                                        <p:attrNameLst>
                                          <p:attrName>style.visibility</p:attrName>
                                        </p:attrNameLst>
                                      </p:cBhvr>
                                      <p:to>
                                        <p:strVal val="visible"/>
                                      </p:to>
                                    </p:set>
                                    <p:animEffect transition="in" filter="strips(downLeft)">
                                      <p:cBhvr>
                                        <p:cTn id="22" dur="500"/>
                                        <p:tgtEl>
                                          <p:spTgt spid="13721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37220"/>
                                        </p:tgtEl>
                                        <p:attrNameLst>
                                          <p:attrName>style.visibility</p:attrName>
                                        </p:attrNameLst>
                                      </p:cBhvr>
                                      <p:to>
                                        <p:strVal val="visible"/>
                                      </p:to>
                                    </p:set>
                                    <p:animEffect transition="in" filter="strips(downLeft)">
                                      <p:cBhvr>
                                        <p:cTn id="27" dur="500"/>
                                        <p:tgtEl>
                                          <p:spTgt spid="13722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37224"/>
                                        </p:tgtEl>
                                        <p:attrNameLst>
                                          <p:attrName>style.visibility</p:attrName>
                                        </p:attrNameLst>
                                      </p:cBhvr>
                                      <p:to>
                                        <p:strVal val="visible"/>
                                      </p:to>
                                    </p:set>
                                    <p:animEffect transition="in" filter="strips(downLeft)">
                                      <p:cBhvr>
                                        <p:cTn id="32" dur="500"/>
                                        <p:tgtEl>
                                          <p:spTgt spid="13722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trips(down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37225"/>
                                        </p:tgtEl>
                                        <p:attrNameLst>
                                          <p:attrName>style.visibility</p:attrName>
                                        </p:attrNameLst>
                                      </p:cBhvr>
                                      <p:to>
                                        <p:strVal val="visible"/>
                                      </p:to>
                                    </p:set>
                                    <p:animEffect transition="in" filter="strips(downLeft)">
                                      <p:cBhvr>
                                        <p:cTn id="42" dur="500"/>
                                        <p:tgtEl>
                                          <p:spTgt spid="13722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37226"/>
                                        </p:tgtEl>
                                        <p:attrNameLst>
                                          <p:attrName>style.visibility</p:attrName>
                                        </p:attrNameLst>
                                      </p:cBhvr>
                                      <p:to>
                                        <p:strVal val="visible"/>
                                      </p:to>
                                    </p:set>
                                    <p:animEffect transition="in" filter="strips(downLeft)">
                                      <p:cBhvr>
                                        <p:cTn id="52" dur="500"/>
                                        <p:tgtEl>
                                          <p:spTgt spid="137226"/>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strips(downLeft)">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Central Tendency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grpSp>
        <p:nvGrpSpPr>
          <p:cNvPr id="19" name="Group 18"/>
          <p:cNvGrpSpPr/>
          <p:nvPr/>
        </p:nvGrpSpPr>
        <p:grpSpPr>
          <a:xfrm>
            <a:off x="457200" y="971550"/>
            <a:ext cx="8305800" cy="3046988"/>
            <a:chOff x="457200" y="971550"/>
            <a:chExt cx="8305800" cy="3046988"/>
          </a:xfrm>
        </p:grpSpPr>
        <p:sp>
          <p:nvSpPr>
            <p:cNvPr id="17" name="TextBox 16"/>
            <p:cNvSpPr txBox="1"/>
            <p:nvPr/>
          </p:nvSpPr>
          <p:spPr>
            <a:xfrm>
              <a:off x="457200" y="971550"/>
              <a:ext cx="8305800" cy="3046988"/>
            </a:xfrm>
            <a:prstGeom prst="rect">
              <a:avLst/>
            </a:prstGeom>
            <a:noFill/>
          </p:spPr>
          <p:txBody>
            <a:bodyPr wrap="square" rtlCol="0">
              <a:spAutoFit/>
            </a:bodyPr>
            <a:lstStyle/>
            <a:p>
              <a:r>
                <a:rPr lang="en-US" sz="2400" b="1" dirty="0" smtClean="0"/>
                <a:t>Median</a:t>
              </a:r>
              <a:endParaRPr lang="en-US" sz="2400" dirty="0" smtClean="0"/>
            </a:p>
            <a:p>
              <a:r>
                <a:rPr lang="en-US" sz="2400" b="1" dirty="0" smtClean="0"/>
                <a:t> </a:t>
              </a:r>
              <a:endParaRPr lang="en-US" sz="2400" dirty="0" smtClean="0"/>
            </a:p>
            <a:p>
              <a:r>
                <a:rPr lang="en-US" sz="2400" b="1" dirty="0" smtClean="0"/>
                <a:t>	</a:t>
              </a:r>
              <a:r>
                <a:rPr lang="en-US" sz="2400" dirty="0" smtClean="0"/>
                <a:t>The median is the midpoint of an array of numbers or observations. Let us denote the      .</a:t>
              </a:r>
            </a:p>
            <a:p>
              <a:r>
                <a:rPr lang="en-US" sz="2400" dirty="0" smtClean="0"/>
                <a:t> </a:t>
              </a:r>
            </a:p>
            <a:p>
              <a:r>
                <a:rPr lang="en-US" sz="2400" dirty="0" smtClean="0"/>
                <a:t>	If a set of data contains an odd number of observations, the median is only the middle observation that divides the set into two equal parts.  </a:t>
              </a:r>
              <a:endParaRPr lang="en-US" sz="2400" dirty="0"/>
            </a:p>
          </p:txBody>
        </p:sp>
        <p:graphicFrame>
          <p:nvGraphicFramePr>
            <p:cNvPr id="137227" name="Object 11"/>
            <p:cNvGraphicFramePr>
              <a:graphicFrameLocks noChangeAspect="1"/>
            </p:cNvGraphicFramePr>
            <p:nvPr/>
          </p:nvGraphicFramePr>
          <p:xfrm>
            <a:off x="4508500" y="2038350"/>
            <a:ext cx="444500" cy="488950"/>
          </p:xfrm>
          <a:graphic>
            <a:graphicData uri="http://schemas.openxmlformats.org/presentationml/2006/ole">
              <p:oleObj spid="_x0000_s137227" name="Equation" r:id="rId5" imgW="126720" imgH="215640" progId="Equation.DSMT4">
                <p:embed/>
              </p:oleObj>
            </a:graphicData>
          </a:graphic>
        </p:graphicFrame>
      </p:gr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Measures of Central Tendency for Ungroup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8" name="TextBox 7"/>
          <p:cNvSpPr txBox="1"/>
          <p:nvPr/>
        </p:nvSpPr>
        <p:spPr>
          <a:xfrm>
            <a:off x="457200" y="971550"/>
            <a:ext cx="8382000" cy="1569660"/>
          </a:xfrm>
          <a:prstGeom prst="rect">
            <a:avLst/>
          </a:prstGeom>
          <a:noFill/>
        </p:spPr>
        <p:txBody>
          <a:bodyPr wrap="square" rtlCol="0">
            <a:spAutoFit/>
          </a:bodyPr>
          <a:lstStyle/>
          <a:p>
            <a:pPr algn="just"/>
            <a:r>
              <a:rPr lang="en-US" sz="2400" b="1" dirty="0" smtClean="0"/>
              <a:t>Mode</a:t>
            </a:r>
            <a:endParaRPr lang="en-US" sz="2400" dirty="0" smtClean="0"/>
          </a:p>
          <a:p>
            <a:pPr algn="just"/>
            <a:r>
              <a:rPr lang="en-US" sz="2400" b="1" dirty="0" smtClean="0"/>
              <a:t> </a:t>
            </a:r>
            <a:endParaRPr lang="en-US" sz="2400" dirty="0" smtClean="0"/>
          </a:p>
          <a:p>
            <a:pPr algn="just"/>
            <a:r>
              <a:rPr lang="en-US" sz="2400" dirty="0" smtClean="0"/>
              <a:t>	The mode is the observation that appears frequent number of times in a distribution.</a:t>
            </a:r>
            <a:endParaRPr lang="en-US" sz="2400" dirty="0"/>
          </a:p>
        </p:txBody>
      </p:sp>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7" name="TextBox 6"/>
          <p:cNvSpPr txBox="1"/>
          <p:nvPr/>
        </p:nvSpPr>
        <p:spPr>
          <a:xfrm>
            <a:off x="381000" y="1276350"/>
            <a:ext cx="8305800" cy="1107996"/>
          </a:xfrm>
          <a:prstGeom prst="rect">
            <a:avLst/>
          </a:prstGeom>
          <a:noFill/>
        </p:spPr>
        <p:txBody>
          <a:bodyPr wrap="square" rtlCol="0">
            <a:spAutoFit/>
          </a:bodyPr>
          <a:lstStyle/>
          <a:p>
            <a:pPr algn="just"/>
            <a:r>
              <a:rPr lang="en-US" sz="2400" dirty="0" smtClean="0"/>
              <a:t>1. The grades of student B in five subjects are78, 88, 89, 90, and 95. What is her mean grade?</a:t>
            </a:r>
          </a:p>
          <a:p>
            <a:endParaRPr lang="en-US" dirty="0"/>
          </a:p>
        </p:txBody>
      </p:sp>
      <p:sp>
        <p:nvSpPr>
          <p:cNvPr id="8" name="TextBox 7"/>
          <p:cNvSpPr txBox="1"/>
          <p:nvPr/>
        </p:nvSpPr>
        <p:spPr>
          <a:xfrm>
            <a:off x="381000" y="21145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169985" name="Object 1"/>
          <p:cNvGraphicFramePr>
            <a:graphicFrameLocks noChangeAspect="1"/>
          </p:cNvGraphicFramePr>
          <p:nvPr/>
        </p:nvGraphicFramePr>
        <p:xfrm>
          <a:off x="457200" y="2724150"/>
          <a:ext cx="3657600" cy="914400"/>
        </p:xfrm>
        <a:graphic>
          <a:graphicData uri="http://schemas.openxmlformats.org/presentationml/2006/ole">
            <p:oleObj spid="_x0000_s169985" name="Equation" r:id="rId5" imgW="1574640" imgH="393480" progId="Equation.DSMT4">
              <p:embed/>
            </p:oleObj>
          </a:graphicData>
        </a:graphic>
      </p:graphicFrame>
      <p:graphicFrame>
        <p:nvGraphicFramePr>
          <p:cNvPr id="169986" name="Object 2"/>
          <p:cNvGraphicFramePr>
            <a:graphicFrameLocks noChangeAspect="1"/>
          </p:cNvGraphicFramePr>
          <p:nvPr/>
        </p:nvGraphicFramePr>
        <p:xfrm>
          <a:off x="4192758" y="2724150"/>
          <a:ext cx="1052402" cy="988620"/>
        </p:xfrm>
        <a:graphic>
          <a:graphicData uri="http://schemas.openxmlformats.org/presentationml/2006/ole">
            <p:oleObj spid="_x0000_s169986" name="Equation" r:id="rId6" imgW="419040" imgH="393480" progId="Equation.DSMT4">
              <p:embed/>
            </p:oleObj>
          </a:graphicData>
        </a:graphic>
      </p:graphicFrame>
      <p:graphicFrame>
        <p:nvGraphicFramePr>
          <p:cNvPr id="169987" name="Object 3"/>
          <p:cNvGraphicFramePr>
            <a:graphicFrameLocks noChangeAspect="1"/>
          </p:cNvGraphicFramePr>
          <p:nvPr/>
        </p:nvGraphicFramePr>
        <p:xfrm>
          <a:off x="5334000" y="2952750"/>
          <a:ext cx="783771" cy="457200"/>
        </p:xfrm>
        <a:graphic>
          <a:graphicData uri="http://schemas.openxmlformats.org/presentationml/2006/ole">
            <p:oleObj spid="_x0000_s169987" name="Equation" r:id="rId7" imgW="304560" imgH="177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69985"/>
                                        </p:tgtEl>
                                        <p:attrNameLst>
                                          <p:attrName>style.visibility</p:attrName>
                                        </p:attrNameLst>
                                      </p:cBhvr>
                                      <p:to>
                                        <p:strVal val="visible"/>
                                      </p:to>
                                    </p:set>
                                    <p:animEffect transition="in" filter="strips(downLeft)">
                                      <p:cBhvr>
                                        <p:cTn id="22" dur="500"/>
                                        <p:tgtEl>
                                          <p:spTgt spid="16998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69986"/>
                                        </p:tgtEl>
                                        <p:attrNameLst>
                                          <p:attrName>style.visibility</p:attrName>
                                        </p:attrNameLst>
                                      </p:cBhvr>
                                      <p:to>
                                        <p:strVal val="visible"/>
                                      </p:to>
                                    </p:set>
                                    <p:animEffect transition="in" filter="strips(downLeft)">
                                      <p:cBhvr>
                                        <p:cTn id="27" dur="500"/>
                                        <p:tgtEl>
                                          <p:spTgt spid="16998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69987"/>
                                        </p:tgtEl>
                                        <p:attrNameLst>
                                          <p:attrName>style.visibility</p:attrName>
                                        </p:attrNameLst>
                                      </p:cBhvr>
                                      <p:to>
                                        <p:strVal val="visible"/>
                                      </p:to>
                                    </p:set>
                                    <p:animEffect transition="in" filter="strips(downLeft)">
                                      <p:cBhvr>
                                        <p:cTn id="32" dur="500"/>
                                        <p:tgtEl>
                                          <p:spTgt spid="169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7" name="TextBox 6"/>
          <p:cNvSpPr txBox="1"/>
          <p:nvPr/>
        </p:nvSpPr>
        <p:spPr>
          <a:xfrm>
            <a:off x="381000" y="1276350"/>
            <a:ext cx="8305800" cy="1107996"/>
          </a:xfrm>
          <a:prstGeom prst="rect">
            <a:avLst/>
          </a:prstGeom>
          <a:noFill/>
        </p:spPr>
        <p:txBody>
          <a:bodyPr wrap="square" rtlCol="0">
            <a:spAutoFit/>
          </a:bodyPr>
          <a:lstStyle/>
          <a:p>
            <a:pPr algn="just"/>
            <a:r>
              <a:rPr lang="en-US" sz="2400" dirty="0" smtClean="0"/>
              <a:t>2. The distribution of the student's Scores in a Statistics Examination. Find the mean score of the students.</a:t>
            </a:r>
          </a:p>
          <a:p>
            <a:endParaRPr lang="en-US" dirty="0"/>
          </a:p>
        </p:txBody>
      </p:sp>
      <p:graphicFrame>
        <p:nvGraphicFramePr>
          <p:cNvPr id="6" name="Table 5"/>
          <p:cNvGraphicFramePr>
            <a:graphicFrameLocks noGrp="1"/>
          </p:cNvGraphicFramePr>
          <p:nvPr/>
        </p:nvGraphicFramePr>
        <p:xfrm>
          <a:off x="2895600" y="2114550"/>
          <a:ext cx="3352800" cy="2362197"/>
        </p:xfrm>
        <a:graphic>
          <a:graphicData uri="http://schemas.openxmlformats.org/drawingml/2006/table">
            <a:tbl>
              <a:tblPr/>
              <a:tblGrid>
                <a:gridCol w="1676400"/>
                <a:gridCol w="1676400"/>
              </a:tblGrid>
              <a:tr h="336289">
                <a:tc>
                  <a:txBody>
                    <a:bodyPr/>
                    <a:lstStyle/>
                    <a:p>
                      <a:pPr algn="ctr">
                        <a:spcAft>
                          <a:spcPts val="0"/>
                        </a:spcAft>
                      </a:pPr>
                      <a:r>
                        <a:rPr lang="en-US" sz="2000" b="1" dirty="0">
                          <a:solidFill>
                            <a:srgbClr val="000000"/>
                          </a:solidFill>
                          <a:latin typeface="Calibri"/>
                          <a:cs typeface="Times New Roman"/>
                        </a:rPr>
                        <a:t>x</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a:solidFill>
                            <a:srgbClr val="000000"/>
                          </a:solidFill>
                          <a:latin typeface="Calibri"/>
                          <a:cs typeface="Times New Roman"/>
                        </a:rPr>
                        <a:t>Frequency</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10</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7</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11</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12</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20</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20</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24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12</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dirty="0">
                          <a:solidFill>
                            <a:srgbClr val="000000"/>
                          </a:solidFill>
                          <a:latin typeface="Calibri"/>
                          <a:cs typeface="Times New Roman"/>
                        </a:rPr>
                        <a:t>33</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5</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463">
                <a:tc>
                  <a:txBody>
                    <a:bodyPr/>
                    <a:lstStyle/>
                    <a:p>
                      <a:pPr algn="ctr">
                        <a:spcAft>
                          <a:spcPts val="0"/>
                        </a:spcAft>
                      </a:pPr>
                      <a:r>
                        <a:rPr lang="en-US" sz="2000" b="1">
                          <a:solidFill>
                            <a:srgbClr val="000000"/>
                          </a:solidFill>
                          <a:latin typeface="Calibri"/>
                          <a:cs typeface="Times New Roman"/>
                        </a:rPr>
                        <a:t>Total</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solidFill>
                            <a:srgbClr val="000000"/>
                          </a:solidFill>
                          <a:latin typeface="Calibri"/>
                          <a:cs typeface="Times New Roman"/>
                        </a:rPr>
                        <a:t>26</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04800" y="438150"/>
            <a:ext cx="8610600" cy="830997"/>
          </a:xfrm>
          <a:prstGeom prst="rect">
            <a:avLst/>
          </a:prstGeom>
          <a:noFill/>
        </p:spPr>
        <p:txBody>
          <a:bodyPr wrap="square" rtlCol="0">
            <a:spAutoFit/>
          </a:bodyPr>
          <a:lstStyle/>
          <a:p>
            <a:r>
              <a:rPr lang="en-US" sz="2400" b="1" dirty="0" smtClean="0">
                <a:solidFill>
                  <a:srgbClr val="0070C0"/>
                </a:solidFill>
              </a:rPr>
              <a:t>Sample Problem 1:</a:t>
            </a:r>
            <a:r>
              <a:rPr lang="en-US" sz="2400" dirty="0" smtClean="0">
                <a:solidFill>
                  <a:srgbClr val="0070C0"/>
                </a:solidFill>
              </a:rPr>
              <a:t> </a:t>
            </a:r>
            <a:r>
              <a:rPr lang="en-US" sz="2400" dirty="0" smtClean="0"/>
              <a:t>Solve problem involving frequency distribution table.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Measures of Central Tendency and Dispersion</a:t>
            </a:r>
            <a:endParaRPr lang="en-US" sz="1700" b="1" dirty="0">
              <a:latin typeface="Cambria" panose="02040503050406030204" pitchFamily="18" charset="0"/>
            </a:endParaRPr>
          </a:p>
        </p:txBody>
      </p:sp>
      <p:sp>
        <p:nvSpPr>
          <p:cNvPr id="7" name="TextBox 6"/>
          <p:cNvSpPr txBox="1"/>
          <p:nvPr/>
        </p:nvSpPr>
        <p:spPr>
          <a:xfrm>
            <a:off x="381000" y="1276350"/>
            <a:ext cx="8305800" cy="1107996"/>
          </a:xfrm>
          <a:prstGeom prst="rect">
            <a:avLst/>
          </a:prstGeom>
          <a:noFill/>
        </p:spPr>
        <p:txBody>
          <a:bodyPr wrap="square" rtlCol="0">
            <a:spAutoFit/>
          </a:bodyPr>
          <a:lstStyle/>
          <a:p>
            <a:pPr algn="just"/>
            <a:r>
              <a:rPr lang="en-US" sz="2400" dirty="0" smtClean="0"/>
              <a:t>2. The distribution of the student's Scores in a Statistics Examination. Find the mean score of the students.</a:t>
            </a:r>
          </a:p>
          <a:p>
            <a:endParaRPr lang="en-US" dirty="0"/>
          </a:p>
        </p:txBody>
      </p:sp>
      <p:graphicFrame>
        <p:nvGraphicFramePr>
          <p:cNvPr id="6" name="Table 5"/>
          <p:cNvGraphicFramePr>
            <a:graphicFrameLocks noGrp="1"/>
          </p:cNvGraphicFramePr>
          <p:nvPr/>
        </p:nvGraphicFramePr>
        <p:xfrm>
          <a:off x="457200" y="2190750"/>
          <a:ext cx="3352800" cy="2362197"/>
        </p:xfrm>
        <a:graphic>
          <a:graphicData uri="http://schemas.openxmlformats.org/drawingml/2006/table">
            <a:tbl>
              <a:tblPr/>
              <a:tblGrid>
                <a:gridCol w="1676400"/>
                <a:gridCol w="1676400"/>
              </a:tblGrid>
              <a:tr h="336289">
                <a:tc>
                  <a:txBody>
                    <a:bodyPr/>
                    <a:lstStyle/>
                    <a:p>
                      <a:pPr algn="ctr">
                        <a:spcAft>
                          <a:spcPts val="0"/>
                        </a:spcAft>
                      </a:pPr>
                      <a:r>
                        <a:rPr lang="en-US" sz="2000" b="1" dirty="0">
                          <a:solidFill>
                            <a:srgbClr val="000000"/>
                          </a:solidFill>
                          <a:latin typeface="Calibri"/>
                          <a:cs typeface="Times New Roman"/>
                        </a:rPr>
                        <a:t>x</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a:solidFill>
                            <a:srgbClr val="000000"/>
                          </a:solidFill>
                          <a:latin typeface="Calibri"/>
                          <a:cs typeface="Times New Roman"/>
                        </a:rPr>
                        <a:t>Frequency</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dirty="0">
                          <a:solidFill>
                            <a:srgbClr val="000000"/>
                          </a:solidFill>
                          <a:latin typeface="Calibri"/>
                          <a:cs typeface="Times New Roman"/>
                        </a:rPr>
                        <a:t>10</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7</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11</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12</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20</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20</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a:solidFill>
                            <a:srgbClr val="000000"/>
                          </a:solidFill>
                          <a:latin typeface="Calibri"/>
                          <a:cs typeface="Times New Roman"/>
                        </a:rPr>
                        <a:t>24</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12</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289">
                <a:tc>
                  <a:txBody>
                    <a:bodyPr/>
                    <a:lstStyle/>
                    <a:p>
                      <a:pPr algn="ctr">
                        <a:spcAft>
                          <a:spcPts val="0"/>
                        </a:spcAft>
                      </a:pPr>
                      <a:r>
                        <a:rPr lang="en-US" sz="2000" dirty="0">
                          <a:solidFill>
                            <a:srgbClr val="000000"/>
                          </a:solidFill>
                          <a:latin typeface="Calibri"/>
                          <a:cs typeface="Times New Roman"/>
                        </a:rPr>
                        <a:t>33</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dirty="0">
                          <a:solidFill>
                            <a:srgbClr val="000000"/>
                          </a:solidFill>
                          <a:latin typeface="Calibri"/>
                          <a:cs typeface="Times New Roman"/>
                        </a:rPr>
                        <a:t>5</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463">
                <a:tc>
                  <a:txBody>
                    <a:bodyPr/>
                    <a:lstStyle/>
                    <a:p>
                      <a:pPr algn="ctr">
                        <a:spcAft>
                          <a:spcPts val="0"/>
                        </a:spcAft>
                      </a:pPr>
                      <a:r>
                        <a:rPr lang="en-US" sz="2000" b="1">
                          <a:solidFill>
                            <a:srgbClr val="000000"/>
                          </a:solidFill>
                          <a:latin typeface="Calibri"/>
                          <a:cs typeface="Times New Roman"/>
                        </a:rPr>
                        <a:t>Total</a:t>
                      </a:r>
                      <a:endParaRPr lang="en-US" sz="180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dirty="0">
                          <a:solidFill>
                            <a:srgbClr val="000000"/>
                          </a:solidFill>
                          <a:latin typeface="Calibri"/>
                          <a:cs typeface="Times New Roman"/>
                        </a:rPr>
                        <a:t>26</a:t>
                      </a:r>
                      <a:endParaRPr lang="en-US" sz="1800" dirty="0">
                        <a:latin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3886200" y="2114550"/>
            <a:ext cx="1447800" cy="461665"/>
          </a:xfrm>
          <a:prstGeom prst="rect">
            <a:avLst/>
          </a:prstGeom>
          <a:noFill/>
        </p:spPr>
        <p:txBody>
          <a:bodyPr wrap="square" rtlCol="0">
            <a:spAutoFit/>
          </a:bodyPr>
          <a:lstStyle/>
          <a:p>
            <a:r>
              <a:rPr lang="en-US" sz="2400" dirty="0" smtClean="0"/>
              <a:t>Solution:</a:t>
            </a:r>
            <a:endParaRPr lang="en-US" dirty="0"/>
          </a:p>
        </p:txBody>
      </p:sp>
      <p:graphicFrame>
        <p:nvGraphicFramePr>
          <p:cNvPr id="197634" name="Object 2"/>
          <p:cNvGraphicFramePr>
            <a:graphicFrameLocks noChangeAspect="1"/>
          </p:cNvGraphicFramePr>
          <p:nvPr/>
        </p:nvGraphicFramePr>
        <p:xfrm>
          <a:off x="3962399" y="2495550"/>
          <a:ext cx="4953001" cy="734656"/>
        </p:xfrm>
        <a:graphic>
          <a:graphicData uri="http://schemas.openxmlformats.org/presentationml/2006/ole">
            <p:oleObj spid="_x0000_s197634" name="Equation" r:id="rId5" imgW="2654280" imgH="393480" progId="Equation.DSMT4">
              <p:embed/>
            </p:oleObj>
          </a:graphicData>
        </a:graphic>
      </p:graphicFrame>
      <p:graphicFrame>
        <p:nvGraphicFramePr>
          <p:cNvPr id="197635" name="Object 3"/>
          <p:cNvGraphicFramePr>
            <a:graphicFrameLocks noChangeAspect="1"/>
          </p:cNvGraphicFramePr>
          <p:nvPr/>
        </p:nvGraphicFramePr>
        <p:xfrm>
          <a:off x="3962399" y="3486149"/>
          <a:ext cx="1000433" cy="838201"/>
        </p:xfrm>
        <a:graphic>
          <a:graphicData uri="http://schemas.openxmlformats.org/presentationml/2006/ole">
            <p:oleObj spid="_x0000_s197635" name="Equation" r:id="rId6" imgW="469800" imgH="393480" progId="Equation.DSMT4">
              <p:embed/>
            </p:oleObj>
          </a:graphicData>
        </a:graphic>
      </p:graphicFrame>
      <p:graphicFrame>
        <p:nvGraphicFramePr>
          <p:cNvPr id="197636" name="Object 4"/>
          <p:cNvGraphicFramePr>
            <a:graphicFrameLocks noChangeAspect="1"/>
          </p:cNvGraphicFramePr>
          <p:nvPr/>
        </p:nvGraphicFramePr>
        <p:xfrm>
          <a:off x="5105399" y="3667578"/>
          <a:ext cx="1219201" cy="437662"/>
        </p:xfrm>
        <a:graphic>
          <a:graphicData uri="http://schemas.openxmlformats.org/presentationml/2006/ole">
            <p:oleObj spid="_x0000_s197636" name="Equation" r:id="rId7" imgW="495000" imgH="177480" progId="Equation.DSMT4">
              <p:embed/>
            </p:oleObj>
          </a:graphicData>
        </a:graphic>
      </p:graphicFrame>
    </p:spTree>
    <p:extLst>
      <p:ext uri="{BB962C8B-B14F-4D97-AF65-F5344CB8AC3E}">
        <p14:creationId xmlns:p14="http://schemas.microsoft.com/office/powerpoint/2010/main" xmlns=""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97634"/>
                                        </p:tgtEl>
                                        <p:attrNameLst>
                                          <p:attrName>style.visibility</p:attrName>
                                        </p:attrNameLst>
                                      </p:cBhvr>
                                      <p:to>
                                        <p:strVal val="visible"/>
                                      </p:to>
                                    </p:set>
                                    <p:animEffect transition="in" filter="strips(downLeft)">
                                      <p:cBhvr>
                                        <p:cTn id="12" dur="500"/>
                                        <p:tgtEl>
                                          <p:spTgt spid="19763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97635"/>
                                        </p:tgtEl>
                                        <p:attrNameLst>
                                          <p:attrName>style.visibility</p:attrName>
                                        </p:attrNameLst>
                                      </p:cBhvr>
                                      <p:to>
                                        <p:strVal val="visible"/>
                                      </p:to>
                                    </p:set>
                                    <p:animEffect transition="in" filter="strips(downLeft)">
                                      <p:cBhvr>
                                        <p:cTn id="17" dur="500"/>
                                        <p:tgtEl>
                                          <p:spTgt spid="19763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97636"/>
                                        </p:tgtEl>
                                        <p:attrNameLst>
                                          <p:attrName>style.visibility</p:attrName>
                                        </p:attrNameLst>
                                      </p:cBhvr>
                                      <p:to>
                                        <p:strVal val="visible"/>
                                      </p:to>
                                    </p:set>
                                    <p:animEffect transition="in" filter="strips(downLeft)">
                                      <p:cBhvr>
                                        <p:cTn id="22" dur="500"/>
                                        <p:tgtEl>
                                          <p:spTgt spid="197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790</TotalTime>
  <Words>1154</Words>
  <Application>Microsoft Office PowerPoint</Application>
  <PresentationFormat>On-screen Show (16:9)</PresentationFormat>
  <Paragraphs>240</Paragraphs>
  <Slides>22</Slides>
  <Notes>21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22</vt:i4>
      </vt:variant>
    </vt:vector>
  </HeadingPairs>
  <TitlesOfParts>
    <vt:vector size="25" baseType="lpstr">
      <vt:lpstr>Office Theme</vt:lpstr>
      <vt:lpstr>Equation</vt:lpstr>
      <vt:lpstr>MathType 6.0 Equation</vt:lpstr>
      <vt:lpstr>Measures of Central Tendency and Dispersion</vt:lpstr>
      <vt:lpstr>Measures of Central Tendency and Dispersion</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193</cp:revision>
  <dcterms:created xsi:type="dcterms:W3CDTF">2016-12-20T05:05:08Z</dcterms:created>
  <dcterms:modified xsi:type="dcterms:W3CDTF">2017-02-13T13:06:49Z</dcterms:modified>
</cp:coreProperties>
</file>